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
      <p:font typeface="Century Gothic" panose="020B0502020202020204" pitchFamily="34" charset="0"/>
      <p:regular r:id="rId34"/>
      <p:bold r:id="rId35"/>
      <p:italic r:id="rId36"/>
      <p:boldItalic r:id="rId37"/>
    </p:embeddedFont>
    <p:embeddedFont>
      <p:font typeface="Georgia" panose="02040502050405020303" pitchFamily="18"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anor Lauran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BA3E08-128F-4A59-BA7A-64DF04D2846C}">
  <a:tblStyle styleId="{E0BA3E08-128F-4A59-BA7A-64DF04D2846C}"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927" autoAdjust="0"/>
  </p:normalViewPr>
  <p:slideViewPr>
    <p:cSldViewPr snapToGrid="0">
      <p:cViewPr varScale="1">
        <p:scale>
          <a:sx n="90" d="100"/>
          <a:sy n="90" d="100"/>
        </p:scale>
        <p:origin x="11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226871234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92777" y="686426"/>
            <a:ext cx="6072447" cy="3427436"/>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143" name="Shape 143"/>
          <p:cNvSpPr txBox="1">
            <a:spLocks noGrp="1"/>
          </p:cNvSpPr>
          <p:nvPr>
            <p:ph type="body" idx="1"/>
          </p:nvPr>
        </p:nvSpPr>
        <p:spPr>
          <a:xfrm>
            <a:off x="685491" y="4342699"/>
            <a:ext cx="5487000" cy="4114800"/>
          </a:xfrm>
          <a:prstGeom prst="rect">
            <a:avLst/>
          </a:prstGeom>
          <a:noFill/>
          <a:ln>
            <a:noFill/>
          </a:ln>
        </p:spPr>
        <p:txBody>
          <a:bodyPr wrap="square" lIns="91225" tIns="45600" rIns="91225" bIns="45600" anchor="t" anchorCtr="0">
            <a:noAutofit/>
          </a:bodyPr>
          <a:lstStyle/>
          <a:p>
            <a:pPr marL="0" marR="0" lvl="0" indent="0" algn="l" rtl="0">
              <a:spcBef>
                <a:spcPts val="0"/>
              </a:spcBef>
              <a:spcAft>
                <a:spcPts val="0"/>
              </a:spcAft>
              <a:buSzPct val="25000"/>
              <a:buNone/>
            </a:pPr>
            <a:r>
              <a:rPr lang="en" sz="1200">
                <a:solidFill>
                  <a:schemeClr val="dk1"/>
                </a:solidFill>
                <a:latin typeface="Calibri"/>
                <a:ea typeface="Calibri"/>
                <a:cs typeface="Calibri"/>
                <a:sym typeface="Calibri"/>
              </a:rPr>
              <a:t>Colin</a:t>
            </a:r>
          </a:p>
        </p:txBody>
      </p:sp>
      <p:sp>
        <p:nvSpPr>
          <p:cNvPr id="144" name="Shape 144"/>
          <p:cNvSpPr txBox="1">
            <a:spLocks noGrp="1"/>
          </p:cNvSpPr>
          <p:nvPr>
            <p:ph type="sldNum" idx="12"/>
          </p:nvPr>
        </p:nvSpPr>
        <p:spPr>
          <a:xfrm>
            <a:off x="3884960" y="8685396"/>
            <a:ext cx="2971500" cy="457200"/>
          </a:xfrm>
          <a:prstGeom prst="rect">
            <a:avLst/>
          </a:prstGeom>
          <a:noFill/>
          <a:ln>
            <a:noFill/>
          </a:ln>
        </p:spPr>
        <p:txBody>
          <a:bodyPr wrap="square" lIns="91225" tIns="45600" rIns="91225" bIns="45600" anchor="b"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a:solidFill>
                  <a:schemeClr val="dk1"/>
                </a:solidFill>
                <a:latin typeface="Calibri"/>
                <a:ea typeface="Calibri"/>
                <a:cs typeface="Calibri"/>
                <a:sym typeface="Calibri"/>
              </a:rPr>
              <a:t>1</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2626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92777" y="686426"/>
            <a:ext cx="6072447" cy="3427436"/>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685491" y="4342699"/>
            <a:ext cx="5487000" cy="4114800"/>
          </a:xfrm>
          <a:prstGeom prst="rect">
            <a:avLst/>
          </a:prstGeom>
          <a:noFill/>
          <a:ln>
            <a:noFill/>
          </a:ln>
        </p:spPr>
        <p:txBody>
          <a:bodyPr wrap="square" lIns="91225" tIns="45600" rIns="91225" bIns="45600" anchor="t" anchorCtr="0">
            <a:noAutofit/>
          </a:bodyPr>
          <a:lstStyle/>
          <a:p>
            <a:pPr lvl="0" rtl="0">
              <a:spcBef>
                <a:spcPts val="0"/>
              </a:spcBef>
              <a:buNone/>
            </a:pPr>
            <a:r>
              <a:rPr lang="en" sz="1200" dirty="0" smtClean="0">
                <a:solidFill>
                  <a:schemeClr val="dk1"/>
                </a:solidFill>
                <a:latin typeface="Calibri"/>
                <a:ea typeface="Calibri"/>
                <a:cs typeface="Calibri"/>
                <a:sym typeface="Calibri"/>
              </a:rPr>
              <a:t>Nicole</a:t>
            </a:r>
            <a:endParaRPr lang="en" sz="1200" dirty="0">
              <a:solidFill>
                <a:schemeClr val="dk1"/>
              </a:solidFill>
              <a:latin typeface="Calibri"/>
              <a:ea typeface="Calibri"/>
              <a:cs typeface="Calibri"/>
              <a:sym typeface="Calibri"/>
            </a:endParaRPr>
          </a:p>
        </p:txBody>
      </p:sp>
      <p:sp>
        <p:nvSpPr>
          <p:cNvPr id="228" name="Shape 228"/>
          <p:cNvSpPr txBox="1">
            <a:spLocks noGrp="1"/>
          </p:cNvSpPr>
          <p:nvPr>
            <p:ph type="sldNum" idx="12"/>
          </p:nvPr>
        </p:nvSpPr>
        <p:spPr>
          <a:xfrm>
            <a:off x="3884960" y="8685396"/>
            <a:ext cx="2971500" cy="457200"/>
          </a:xfrm>
          <a:prstGeom prst="rect">
            <a:avLst/>
          </a:prstGeom>
          <a:noFill/>
          <a:ln>
            <a:noFill/>
          </a:ln>
        </p:spPr>
        <p:txBody>
          <a:bodyPr wrap="square" lIns="91225" tIns="45600" rIns="91225" bIns="456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10</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4361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92777" y="686426"/>
            <a:ext cx="6072447" cy="3427436"/>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491" y="4342699"/>
            <a:ext cx="5487000" cy="4114800"/>
          </a:xfrm>
          <a:prstGeom prst="rect">
            <a:avLst/>
          </a:prstGeom>
          <a:noFill/>
          <a:ln>
            <a:noFill/>
          </a:ln>
        </p:spPr>
        <p:txBody>
          <a:bodyPr wrap="square" lIns="91225" tIns="45600" rIns="91225" bIns="45600" anchor="t" anchorCtr="0">
            <a:noAutofit/>
          </a:bodyPr>
          <a:lstStyle/>
          <a:p>
            <a:pPr marL="0" marR="0" lvl="0" indent="0" algn="l" rtl="0">
              <a:spcBef>
                <a:spcPts val="0"/>
              </a:spcBef>
              <a:spcAft>
                <a:spcPts val="0"/>
              </a:spcAft>
              <a:buSzPct val="25000"/>
              <a:buNone/>
            </a:pPr>
            <a:r>
              <a:rPr lang="en" sz="1200">
                <a:solidFill>
                  <a:schemeClr val="dk1"/>
                </a:solidFill>
                <a:latin typeface="Calibri"/>
                <a:ea typeface="Calibri"/>
                <a:cs typeface="Calibri"/>
                <a:sym typeface="Calibri"/>
              </a:rPr>
              <a:t>Nicole</a:t>
            </a:r>
          </a:p>
        </p:txBody>
      </p:sp>
      <p:sp>
        <p:nvSpPr>
          <p:cNvPr id="236" name="Shape 236"/>
          <p:cNvSpPr txBox="1">
            <a:spLocks noGrp="1"/>
          </p:cNvSpPr>
          <p:nvPr>
            <p:ph type="sldNum" idx="12"/>
          </p:nvPr>
        </p:nvSpPr>
        <p:spPr>
          <a:xfrm>
            <a:off x="3884960" y="8685396"/>
            <a:ext cx="2971500" cy="457200"/>
          </a:xfrm>
          <a:prstGeom prst="rect">
            <a:avLst/>
          </a:prstGeom>
          <a:noFill/>
          <a:ln>
            <a:noFill/>
          </a:ln>
        </p:spPr>
        <p:txBody>
          <a:bodyPr wrap="square" lIns="91225" tIns="45600" rIns="91225" bIns="456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11</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6813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92777" y="686426"/>
            <a:ext cx="6072447" cy="3427436"/>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4" name="Shape 244"/>
          <p:cNvSpPr txBox="1">
            <a:spLocks noGrp="1"/>
          </p:cNvSpPr>
          <p:nvPr>
            <p:ph type="body" idx="1"/>
          </p:nvPr>
        </p:nvSpPr>
        <p:spPr>
          <a:xfrm>
            <a:off x="685491" y="4342699"/>
            <a:ext cx="5487000" cy="4114800"/>
          </a:xfrm>
          <a:prstGeom prst="rect">
            <a:avLst/>
          </a:prstGeom>
          <a:noFill/>
          <a:ln>
            <a:noFill/>
          </a:ln>
        </p:spPr>
        <p:txBody>
          <a:bodyPr wrap="square" lIns="91225" tIns="45600" rIns="91225" bIns="45600" anchor="t" anchorCtr="0">
            <a:noAutofit/>
          </a:bodyPr>
          <a:lstStyle/>
          <a:p>
            <a:pPr marL="0" marR="0" lvl="0" indent="0" algn="l" rtl="0">
              <a:spcBef>
                <a:spcPts val="0"/>
              </a:spcBef>
              <a:spcAft>
                <a:spcPts val="0"/>
              </a:spcAft>
              <a:buSzPct val="25000"/>
              <a:buNone/>
            </a:pPr>
            <a:r>
              <a:rPr lang="en" sz="1200">
                <a:solidFill>
                  <a:schemeClr val="dk1"/>
                </a:solidFill>
                <a:latin typeface="Calibri"/>
                <a:ea typeface="Calibri"/>
                <a:cs typeface="Calibri"/>
                <a:sym typeface="Calibri"/>
              </a:rPr>
              <a:t>Nicole</a:t>
            </a:r>
          </a:p>
        </p:txBody>
      </p:sp>
      <p:sp>
        <p:nvSpPr>
          <p:cNvPr id="245" name="Shape 245"/>
          <p:cNvSpPr txBox="1">
            <a:spLocks noGrp="1"/>
          </p:cNvSpPr>
          <p:nvPr>
            <p:ph type="sldNum" idx="12"/>
          </p:nvPr>
        </p:nvSpPr>
        <p:spPr>
          <a:xfrm>
            <a:off x="3884960" y="8685396"/>
            <a:ext cx="2971500" cy="457200"/>
          </a:xfrm>
          <a:prstGeom prst="rect">
            <a:avLst/>
          </a:prstGeom>
          <a:noFill/>
          <a:ln>
            <a:noFill/>
          </a:ln>
        </p:spPr>
        <p:txBody>
          <a:bodyPr wrap="square" lIns="91225" tIns="45600" rIns="91225" bIns="456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12</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2964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92777" y="686426"/>
            <a:ext cx="6072300" cy="3427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4" name="Shape 254"/>
          <p:cNvSpPr txBox="1">
            <a:spLocks noGrp="1"/>
          </p:cNvSpPr>
          <p:nvPr>
            <p:ph type="body" idx="1"/>
          </p:nvPr>
        </p:nvSpPr>
        <p:spPr>
          <a:xfrm>
            <a:off x="685491" y="4342699"/>
            <a:ext cx="5487000" cy="4114800"/>
          </a:xfrm>
          <a:prstGeom prst="rect">
            <a:avLst/>
          </a:prstGeom>
          <a:noFill/>
          <a:ln>
            <a:noFill/>
          </a:ln>
        </p:spPr>
        <p:txBody>
          <a:bodyPr wrap="square" lIns="91225" tIns="45600" rIns="91225" bIns="45600" anchor="t" anchorCtr="0">
            <a:noAutofit/>
          </a:bodyPr>
          <a:lstStyle/>
          <a:p>
            <a:pPr marL="0" marR="0" lvl="0" indent="0" algn="l" rtl="0">
              <a:spcBef>
                <a:spcPts val="0"/>
              </a:spcBef>
              <a:spcAft>
                <a:spcPts val="0"/>
              </a:spcAft>
              <a:buSzPct val="25000"/>
              <a:buNone/>
            </a:pPr>
            <a:r>
              <a:rPr lang="en" sz="1200">
                <a:solidFill>
                  <a:schemeClr val="dk1"/>
                </a:solidFill>
                <a:latin typeface="Calibri"/>
                <a:ea typeface="Calibri"/>
                <a:cs typeface="Calibri"/>
                <a:sym typeface="Calibri"/>
              </a:rPr>
              <a:t>Nicole</a:t>
            </a:r>
          </a:p>
        </p:txBody>
      </p:sp>
      <p:sp>
        <p:nvSpPr>
          <p:cNvPr id="255" name="Shape 255"/>
          <p:cNvSpPr txBox="1">
            <a:spLocks noGrp="1"/>
          </p:cNvSpPr>
          <p:nvPr>
            <p:ph type="sldNum" idx="12"/>
          </p:nvPr>
        </p:nvSpPr>
        <p:spPr>
          <a:xfrm>
            <a:off x="3884960" y="8685396"/>
            <a:ext cx="2971500" cy="457200"/>
          </a:xfrm>
          <a:prstGeom prst="rect">
            <a:avLst/>
          </a:prstGeom>
          <a:noFill/>
          <a:ln>
            <a:noFill/>
          </a:ln>
        </p:spPr>
        <p:txBody>
          <a:bodyPr wrap="square" lIns="91225" tIns="45600" rIns="91225" bIns="456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13</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3642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92777" y="686426"/>
            <a:ext cx="6072300" cy="3427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2" name="Shape 262"/>
          <p:cNvSpPr txBox="1">
            <a:spLocks noGrp="1"/>
          </p:cNvSpPr>
          <p:nvPr>
            <p:ph type="body" idx="1"/>
          </p:nvPr>
        </p:nvSpPr>
        <p:spPr>
          <a:xfrm>
            <a:off x="685491" y="4342699"/>
            <a:ext cx="5487000" cy="4114800"/>
          </a:xfrm>
          <a:prstGeom prst="rect">
            <a:avLst/>
          </a:prstGeom>
          <a:noFill/>
          <a:ln>
            <a:noFill/>
          </a:ln>
        </p:spPr>
        <p:txBody>
          <a:bodyPr wrap="square" lIns="91225" tIns="45600" rIns="91225" bIns="45600" anchor="t" anchorCtr="0">
            <a:noAutofit/>
          </a:bodyPr>
          <a:lstStyle/>
          <a:p>
            <a:pPr marL="0" marR="0" lvl="0" indent="0" algn="l" rtl="0">
              <a:spcBef>
                <a:spcPts val="0"/>
              </a:spcBef>
              <a:spcAft>
                <a:spcPts val="0"/>
              </a:spcAft>
              <a:buSzPct val="25000"/>
              <a:buNone/>
            </a:pPr>
            <a:r>
              <a:rPr lang="en" sz="1200">
                <a:solidFill>
                  <a:schemeClr val="dk1"/>
                </a:solidFill>
                <a:latin typeface="Calibri"/>
                <a:ea typeface="Calibri"/>
                <a:cs typeface="Calibri"/>
                <a:sym typeface="Calibri"/>
              </a:rPr>
              <a:t>Nicole</a:t>
            </a:r>
          </a:p>
        </p:txBody>
      </p:sp>
      <p:sp>
        <p:nvSpPr>
          <p:cNvPr id="263" name="Shape 263"/>
          <p:cNvSpPr txBox="1">
            <a:spLocks noGrp="1"/>
          </p:cNvSpPr>
          <p:nvPr>
            <p:ph type="sldNum" idx="12"/>
          </p:nvPr>
        </p:nvSpPr>
        <p:spPr>
          <a:xfrm>
            <a:off x="3884960" y="8685396"/>
            <a:ext cx="2971500" cy="457200"/>
          </a:xfrm>
          <a:prstGeom prst="rect">
            <a:avLst/>
          </a:prstGeom>
          <a:noFill/>
          <a:ln>
            <a:noFill/>
          </a:ln>
        </p:spPr>
        <p:txBody>
          <a:bodyPr wrap="square" lIns="91225" tIns="45600" rIns="91225" bIns="456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14</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5498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92777" y="686426"/>
            <a:ext cx="6072300" cy="3427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0" name="Shape 270"/>
          <p:cNvSpPr txBox="1">
            <a:spLocks noGrp="1"/>
          </p:cNvSpPr>
          <p:nvPr>
            <p:ph type="body" idx="1"/>
          </p:nvPr>
        </p:nvSpPr>
        <p:spPr>
          <a:xfrm>
            <a:off x="685491" y="4342699"/>
            <a:ext cx="5487000" cy="4114800"/>
          </a:xfrm>
          <a:prstGeom prst="rect">
            <a:avLst/>
          </a:prstGeom>
          <a:noFill/>
          <a:ln>
            <a:noFill/>
          </a:ln>
        </p:spPr>
        <p:txBody>
          <a:bodyPr wrap="square" lIns="91225" tIns="45600" rIns="91225" bIns="45600" anchor="t" anchorCtr="0">
            <a:noAutofit/>
          </a:bodyPr>
          <a:lstStyle/>
          <a:p>
            <a:pPr lvl="0" rtl="0">
              <a:spcBef>
                <a:spcPts val="0"/>
              </a:spcBef>
              <a:buClr>
                <a:schemeClr val="dk1"/>
              </a:buClr>
              <a:buSzPct val="250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sz="1200">
              <a:solidFill>
                <a:schemeClr val="dk1"/>
              </a:solidFill>
              <a:latin typeface="Calibri"/>
              <a:ea typeface="Calibri"/>
              <a:cs typeface="Calibri"/>
              <a:sym typeface="Calibri"/>
            </a:endParaRPr>
          </a:p>
        </p:txBody>
      </p:sp>
      <p:sp>
        <p:nvSpPr>
          <p:cNvPr id="271" name="Shape 271"/>
          <p:cNvSpPr txBox="1">
            <a:spLocks noGrp="1"/>
          </p:cNvSpPr>
          <p:nvPr>
            <p:ph type="sldNum" idx="12"/>
          </p:nvPr>
        </p:nvSpPr>
        <p:spPr>
          <a:xfrm>
            <a:off x="3884960" y="8685396"/>
            <a:ext cx="2971500" cy="457200"/>
          </a:xfrm>
          <a:prstGeom prst="rect">
            <a:avLst/>
          </a:prstGeom>
          <a:noFill/>
          <a:ln>
            <a:noFill/>
          </a:ln>
        </p:spPr>
        <p:txBody>
          <a:bodyPr wrap="square" lIns="91225" tIns="45600" rIns="91225" bIns="456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15</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9448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92777" y="686426"/>
            <a:ext cx="6072447" cy="3427436"/>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9" name="Shape 279"/>
          <p:cNvSpPr txBox="1">
            <a:spLocks noGrp="1"/>
          </p:cNvSpPr>
          <p:nvPr>
            <p:ph type="body" idx="1"/>
          </p:nvPr>
        </p:nvSpPr>
        <p:spPr>
          <a:xfrm>
            <a:off x="685491" y="4342699"/>
            <a:ext cx="5487000" cy="4114800"/>
          </a:xfrm>
          <a:prstGeom prst="rect">
            <a:avLst/>
          </a:prstGeom>
          <a:noFill/>
          <a:ln>
            <a:noFill/>
          </a:ln>
        </p:spPr>
        <p:txBody>
          <a:bodyPr wrap="square" lIns="91225" tIns="45600" rIns="91225" bIns="45600" anchor="t" anchorCtr="0">
            <a:noAutofit/>
          </a:bodyPr>
          <a:lstStyle/>
          <a:p>
            <a:pPr marL="0" marR="0" lvl="0" indent="0" algn="l" rtl="0">
              <a:spcBef>
                <a:spcPts val="0"/>
              </a:spcBef>
              <a:spcAft>
                <a:spcPts val="0"/>
              </a:spcAft>
              <a:buSzPct val="25000"/>
              <a:buNone/>
            </a:pPr>
            <a:r>
              <a:rPr lang="en" sz="1200">
                <a:solidFill>
                  <a:schemeClr val="dk1"/>
                </a:solidFill>
                <a:latin typeface="Calibri"/>
                <a:ea typeface="Calibri"/>
                <a:cs typeface="Calibri"/>
                <a:sym typeface="Calibri"/>
              </a:rPr>
              <a:t>Colin</a:t>
            </a:r>
          </a:p>
        </p:txBody>
      </p:sp>
      <p:sp>
        <p:nvSpPr>
          <p:cNvPr id="280" name="Shape 280"/>
          <p:cNvSpPr txBox="1">
            <a:spLocks noGrp="1"/>
          </p:cNvSpPr>
          <p:nvPr>
            <p:ph type="sldNum" idx="12"/>
          </p:nvPr>
        </p:nvSpPr>
        <p:spPr>
          <a:xfrm>
            <a:off x="3884960" y="8685396"/>
            <a:ext cx="2971500" cy="457200"/>
          </a:xfrm>
          <a:prstGeom prst="rect">
            <a:avLst/>
          </a:prstGeom>
          <a:noFill/>
          <a:ln>
            <a:noFill/>
          </a:ln>
        </p:spPr>
        <p:txBody>
          <a:bodyPr wrap="square" lIns="91225" tIns="45600" rIns="91225" bIns="456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16</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41289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92777" y="686426"/>
            <a:ext cx="6072300" cy="3427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7" name="Shape 287"/>
          <p:cNvSpPr txBox="1">
            <a:spLocks noGrp="1"/>
          </p:cNvSpPr>
          <p:nvPr>
            <p:ph type="body" idx="1"/>
          </p:nvPr>
        </p:nvSpPr>
        <p:spPr>
          <a:xfrm>
            <a:off x="685491" y="4342699"/>
            <a:ext cx="5487000" cy="4114800"/>
          </a:xfrm>
          <a:prstGeom prst="rect">
            <a:avLst/>
          </a:prstGeom>
          <a:noFill/>
          <a:ln>
            <a:noFill/>
          </a:ln>
        </p:spPr>
        <p:txBody>
          <a:bodyPr wrap="square" lIns="91225" tIns="45600" rIns="91225" bIns="45600" anchor="t" anchorCtr="0">
            <a:noAutofit/>
          </a:bodyPr>
          <a:lstStyle/>
          <a:p>
            <a:pPr marL="0" marR="0" lvl="0" indent="0" algn="l" rtl="0">
              <a:spcBef>
                <a:spcPts val="0"/>
              </a:spcBef>
              <a:spcAft>
                <a:spcPts val="0"/>
              </a:spcAft>
              <a:buSzPct val="25000"/>
              <a:buNone/>
            </a:pPr>
            <a:endParaRPr lang="en" sz="1200" dirty="0">
              <a:solidFill>
                <a:schemeClr val="dk1"/>
              </a:solidFill>
              <a:latin typeface="Calibri"/>
              <a:ea typeface="Calibri"/>
              <a:cs typeface="Calibri"/>
              <a:sym typeface="Calibri"/>
            </a:endParaRPr>
          </a:p>
        </p:txBody>
      </p:sp>
      <p:sp>
        <p:nvSpPr>
          <p:cNvPr id="288" name="Shape 288"/>
          <p:cNvSpPr txBox="1">
            <a:spLocks noGrp="1"/>
          </p:cNvSpPr>
          <p:nvPr>
            <p:ph type="sldNum" idx="12"/>
          </p:nvPr>
        </p:nvSpPr>
        <p:spPr>
          <a:xfrm>
            <a:off x="3884960" y="8685396"/>
            <a:ext cx="2971500" cy="457200"/>
          </a:xfrm>
          <a:prstGeom prst="rect">
            <a:avLst/>
          </a:prstGeom>
          <a:noFill/>
          <a:ln>
            <a:noFill/>
          </a:ln>
        </p:spPr>
        <p:txBody>
          <a:bodyPr wrap="square" lIns="91225" tIns="45600" rIns="91225" bIns="456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17</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1549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92777" y="686426"/>
            <a:ext cx="6072300" cy="3427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5" name="Shape 295"/>
          <p:cNvSpPr txBox="1">
            <a:spLocks noGrp="1"/>
          </p:cNvSpPr>
          <p:nvPr>
            <p:ph type="body" idx="1"/>
          </p:nvPr>
        </p:nvSpPr>
        <p:spPr>
          <a:xfrm>
            <a:off x="685491" y="4342699"/>
            <a:ext cx="5487000" cy="4114800"/>
          </a:xfrm>
          <a:prstGeom prst="rect">
            <a:avLst/>
          </a:prstGeom>
          <a:noFill/>
          <a:ln>
            <a:noFill/>
          </a:ln>
        </p:spPr>
        <p:txBody>
          <a:bodyPr wrap="square" lIns="91225" tIns="45600" rIns="91225" bIns="45600" anchor="t" anchorCtr="0">
            <a:noAutofit/>
          </a:bodyPr>
          <a:lstStyle/>
          <a:p>
            <a:pPr lvl="0" rtl="0">
              <a:spcBef>
                <a:spcPts val="0"/>
              </a:spcBef>
              <a:buClr>
                <a:schemeClr val="dk1"/>
              </a:buClr>
              <a:buSzPct val="25000"/>
              <a:buFont typeface="Arial"/>
              <a:buNone/>
            </a:pPr>
            <a:r>
              <a:rPr lang="en" sz="1800" dirty="0">
                <a:solidFill>
                  <a:schemeClr val="dk1"/>
                </a:solidFill>
                <a:latin typeface="Calibri"/>
                <a:ea typeface="Calibri"/>
                <a:cs typeface="Calibri"/>
                <a:sym typeface="Calibri"/>
              </a:rPr>
              <a:t>Becky</a:t>
            </a:r>
          </a:p>
          <a:p>
            <a:pPr lvl="0" rtl="0">
              <a:spcBef>
                <a:spcPts val="0"/>
              </a:spcBef>
              <a:buClr>
                <a:schemeClr val="dk1"/>
              </a:buClr>
              <a:buSzPct val="25000"/>
              <a:buFont typeface="Arial"/>
              <a:buNone/>
            </a:pPr>
            <a:endParaRPr sz="1800" dirty="0">
              <a:solidFill>
                <a:schemeClr val="dk1"/>
              </a:solidFill>
              <a:latin typeface="Calibri"/>
              <a:ea typeface="Calibri"/>
              <a:cs typeface="Calibri"/>
              <a:sym typeface="Calibri"/>
            </a:endParaRPr>
          </a:p>
        </p:txBody>
      </p:sp>
      <p:sp>
        <p:nvSpPr>
          <p:cNvPr id="296" name="Shape 296"/>
          <p:cNvSpPr txBox="1">
            <a:spLocks noGrp="1"/>
          </p:cNvSpPr>
          <p:nvPr>
            <p:ph type="sldNum" idx="12"/>
          </p:nvPr>
        </p:nvSpPr>
        <p:spPr>
          <a:xfrm>
            <a:off x="3884960" y="8685396"/>
            <a:ext cx="2971500" cy="457200"/>
          </a:xfrm>
          <a:prstGeom prst="rect">
            <a:avLst/>
          </a:prstGeom>
          <a:noFill/>
          <a:ln>
            <a:noFill/>
          </a:ln>
        </p:spPr>
        <p:txBody>
          <a:bodyPr wrap="square" lIns="91225" tIns="45600" rIns="91225" bIns="456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18</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9621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392777" y="686426"/>
            <a:ext cx="6072447" cy="3427436"/>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4" name="Shape 304"/>
          <p:cNvSpPr txBox="1">
            <a:spLocks noGrp="1"/>
          </p:cNvSpPr>
          <p:nvPr>
            <p:ph type="body" idx="1"/>
          </p:nvPr>
        </p:nvSpPr>
        <p:spPr>
          <a:xfrm>
            <a:off x="685491" y="4342699"/>
            <a:ext cx="5487000" cy="4114800"/>
          </a:xfrm>
          <a:prstGeom prst="rect">
            <a:avLst/>
          </a:prstGeom>
          <a:noFill/>
          <a:ln>
            <a:noFill/>
          </a:ln>
        </p:spPr>
        <p:txBody>
          <a:bodyPr wrap="square" lIns="91225" tIns="45600" rIns="91225" bIns="45600" anchor="t" anchorCtr="0">
            <a:noAutofit/>
          </a:bodyPr>
          <a:lstStyle/>
          <a:p>
            <a:pPr marL="0" marR="0" lvl="0" indent="0" algn="l" rtl="0">
              <a:spcBef>
                <a:spcPts val="0"/>
              </a:spcBef>
              <a:spcAft>
                <a:spcPts val="0"/>
              </a:spcAft>
              <a:buSzPct val="25000"/>
              <a:buNone/>
            </a:pPr>
            <a:r>
              <a:rPr lang="en" sz="1200">
                <a:solidFill>
                  <a:schemeClr val="dk1"/>
                </a:solidFill>
                <a:latin typeface="Calibri"/>
                <a:ea typeface="Calibri"/>
                <a:cs typeface="Calibri"/>
                <a:sym typeface="Calibri"/>
              </a:rPr>
              <a:t>Colin</a:t>
            </a:r>
          </a:p>
        </p:txBody>
      </p:sp>
      <p:sp>
        <p:nvSpPr>
          <p:cNvPr id="305" name="Shape 305"/>
          <p:cNvSpPr txBox="1">
            <a:spLocks noGrp="1"/>
          </p:cNvSpPr>
          <p:nvPr>
            <p:ph type="sldNum" idx="12"/>
          </p:nvPr>
        </p:nvSpPr>
        <p:spPr>
          <a:xfrm>
            <a:off x="3884960" y="8685396"/>
            <a:ext cx="2971500" cy="457200"/>
          </a:xfrm>
          <a:prstGeom prst="rect">
            <a:avLst/>
          </a:prstGeom>
          <a:noFill/>
          <a:ln>
            <a:noFill/>
          </a:ln>
        </p:spPr>
        <p:txBody>
          <a:bodyPr wrap="square" lIns="91225" tIns="45600" rIns="91225" bIns="456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19</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2537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92777" y="686426"/>
            <a:ext cx="6072300" cy="3427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491" y="4342699"/>
            <a:ext cx="5487000" cy="4114800"/>
          </a:xfrm>
          <a:prstGeom prst="rect">
            <a:avLst/>
          </a:prstGeom>
          <a:noFill/>
          <a:ln>
            <a:noFill/>
          </a:ln>
        </p:spPr>
        <p:txBody>
          <a:bodyPr wrap="square" lIns="91225" tIns="45600" rIns="91225" bIns="45600" anchor="t" anchorCtr="0">
            <a:noAutofit/>
          </a:bodyPr>
          <a:lstStyle/>
          <a:p>
            <a:pPr lvl="0" rtl="0">
              <a:spcBef>
                <a:spcPts val="0"/>
              </a:spcBef>
              <a:buClr>
                <a:schemeClr val="dk1"/>
              </a:buClr>
              <a:buSzPct val="25000"/>
              <a:buFont typeface="Arial"/>
              <a:buNone/>
            </a:pPr>
            <a:r>
              <a:rPr lang="en" sz="1800">
                <a:solidFill>
                  <a:schemeClr val="dk1"/>
                </a:solidFill>
                <a:latin typeface="Calibri"/>
                <a:ea typeface="Calibri"/>
                <a:cs typeface="Calibri"/>
                <a:sym typeface="Calibri"/>
              </a:rPr>
              <a:t>Colin</a:t>
            </a:r>
          </a:p>
          <a:p>
            <a:pPr marL="0" marR="0" lvl="0" indent="0" algn="l" rtl="0">
              <a:spcBef>
                <a:spcPts val="0"/>
              </a:spcBef>
              <a:spcAft>
                <a:spcPts val="0"/>
              </a:spcAft>
              <a:buSzPct val="25000"/>
              <a:buNone/>
            </a:pPr>
            <a:endParaRPr sz="1200">
              <a:solidFill>
                <a:schemeClr val="dk1"/>
              </a:solidFill>
              <a:latin typeface="Calibri"/>
              <a:ea typeface="Calibri"/>
              <a:cs typeface="Calibri"/>
              <a:sym typeface="Calibri"/>
            </a:endParaRPr>
          </a:p>
        </p:txBody>
      </p:sp>
      <p:sp>
        <p:nvSpPr>
          <p:cNvPr id="154" name="Shape 154"/>
          <p:cNvSpPr txBox="1">
            <a:spLocks noGrp="1"/>
          </p:cNvSpPr>
          <p:nvPr>
            <p:ph type="sldNum" idx="12"/>
          </p:nvPr>
        </p:nvSpPr>
        <p:spPr>
          <a:xfrm>
            <a:off x="3884960" y="8685396"/>
            <a:ext cx="2971500" cy="457200"/>
          </a:xfrm>
          <a:prstGeom prst="rect">
            <a:avLst/>
          </a:prstGeom>
          <a:noFill/>
          <a:ln>
            <a:noFill/>
          </a:ln>
        </p:spPr>
        <p:txBody>
          <a:bodyPr wrap="square" lIns="91225" tIns="45600" rIns="91225" bIns="456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2</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66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92777" y="686426"/>
            <a:ext cx="6072300" cy="3427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2" name="Shape 312"/>
          <p:cNvSpPr txBox="1">
            <a:spLocks noGrp="1"/>
          </p:cNvSpPr>
          <p:nvPr>
            <p:ph type="body" idx="1"/>
          </p:nvPr>
        </p:nvSpPr>
        <p:spPr>
          <a:xfrm>
            <a:off x="685491" y="4342699"/>
            <a:ext cx="5487000" cy="4114800"/>
          </a:xfrm>
          <a:prstGeom prst="rect">
            <a:avLst/>
          </a:prstGeom>
          <a:noFill/>
          <a:ln>
            <a:noFill/>
          </a:ln>
        </p:spPr>
        <p:txBody>
          <a:bodyPr wrap="square" lIns="91225" tIns="45600" rIns="91225" bIns="45600" anchor="t" anchorCtr="0">
            <a:noAutofit/>
          </a:bodyPr>
          <a:lstStyle/>
          <a:p>
            <a:pPr marL="0" marR="0" lvl="0" indent="0" algn="l" rtl="0">
              <a:spcBef>
                <a:spcPts val="0"/>
              </a:spcBef>
              <a:spcAft>
                <a:spcPts val="0"/>
              </a:spcAft>
              <a:buSzPct val="25000"/>
              <a:buNone/>
            </a:pPr>
            <a:r>
              <a:rPr lang="en" sz="1200">
                <a:solidFill>
                  <a:schemeClr val="dk1"/>
                </a:solidFill>
                <a:latin typeface="Calibri"/>
                <a:ea typeface="Calibri"/>
                <a:cs typeface="Calibri"/>
                <a:sym typeface="Calibri"/>
              </a:rPr>
              <a:t>Becky</a:t>
            </a:r>
          </a:p>
        </p:txBody>
      </p:sp>
      <p:sp>
        <p:nvSpPr>
          <p:cNvPr id="313" name="Shape 313"/>
          <p:cNvSpPr txBox="1">
            <a:spLocks noGrp="1"/>
          </p:cNvSpPr>
          <p:nvPr>
            <p:ph type="sldNum" idx="12"/>
          </p:nvPr>
        </p:nvSpPr>
        <p:spPr>
          <a:xfrm>
            <a:off x="3884960" y="8685396"/>
            <a:ext cx="2971500" cy="457200"/>
          </a:xfrm>
          <a:prstGeom prst="rect">
            <a:avLst/>
          </a:prstGeom>
          <a:noFill/>
          <a:ln>
            <a:noFill/>
          </a:ln>
        </p:spPr>
        <p:txBody>
          <a:bodyPr wrap="square" lIns="91225" tIns="45600" rIns="91225" bIns="456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20</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73777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392777" y="686426"/>
            <a:ext cx="6072300" cy="3427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1" name="Shape 321"/>
          <p:cNvSpPr txBox="1">
            <a:spLocks noGrp="1"/>
          </p:cNvSpPr>
          <p:nvPr>
            <p:ph type="body" idx="1"/>
          </p:nvPr>
        </p:nvSpPr>
        <p:spPr>
          <a:xfrm>
            <a:off x="685491" y="4342699"/>
            <a:ext cx="5487000" cy="4114800"/>
          </a:xfrm>
          <a:prstGeom prst="rect">
            <a:avLst/>
          </a:prstGeom>
          <a:noFill/>
          <a:ln>
            <a:noFill/>
          </a:ln>
        </p:spPr>
        <p:txBody>
          <a:bodyPr wrap="square" lIns="91225" tIns="45600" rIns="91225" bIns="45600" anchor="t" anchorCtr="0">
            <a:noAutofit/>
          </a:bodyPr>
          <a:lstStyle/>
          <a:p>
            <a:pPr marL="0" marR="0" lvl="0" indent="0" algn="l" rtl="0">
              <a:spcBef>
                <a:spcPts val="0"/>
              </a:spcBef>
              <a:spcAft>
                <a:spcPts val="0"/>
              </a:spcAft>
              <a:buSzPct val="25000"/>
              <a:buNone/>
            </a:pPr>
            <a:r>
              <a:rPr lang="en" sz="1200">
                <a:solidFill>
                  <a:schemeClr val="dk1"/>
                </a:solidFill>
                <a:latin typeface="Calibri"/>
                <a:ea typeface="Calibri"/>
                <a:cs typeface="Calibri"/>
                <a:sym typeface="Calibri"/>
              </a:rPr>
              <a:t>Becky</a:t>
            </a:r>
          </a:p>
        </p:txBody>
      </p:sp>
      <p:sp>
        <p:nvSpPr>
          <p:cNvPr id="322" name="Shape 322"/>
          <p:cNvSpPr txBox="1">
            <a:spLocks noGrp="1"/>
          </p:cNvSpPr>
          <p:nvPr>
            <p:ph type="sldNum" idx="12"/>
          </p:nvPr>
        </p:nvSpPr>
        <p:spPr>
          <a:xfrm>
            <a:off x="3884960" y="8685396"/>
            <a:ext cx="2971500" cy="457200"/>
          </a:xfrm>
          <a:prstGeom prst="rect">
            <a:avLst/>
          </a:prstGeom>
          <a:noFill/>
          <a:ln>
            <a:noFill/>
          </a:ln>
        </p:spPr>
        <p:txBody>
          <a:bodyPr wrap="square" lIns="91225" tIns="45600" rIns="91225" bIns="456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21</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8559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392777" y="686426"/>
            <a:ext cx="6072300" cy="3427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9" name="Shape 329"/>
          <p:cNvSpPr txBox="1">
            <a:spLocks noGrp="1"/>
          </p:cNvSpPr>
          <p:nvPr>
            <p:ph type="body" idx="1"/>
          </p:nvPr>
        </p:nvSpPr>
        <p:spPr>
          <a:xfrm>
            <a:off x="685491" y="4342699"/>
            <a:ext cx="5487000" cy="4114800"/>
          </a:xfrm>
          <a:prstGeom prst="rect">
            <a:avLst/>
          </a:prstGeom>
          <a:noFill/>
          <a:ln>
            <a:noFill/>
          </a:ln>
        </p:spPr>
        <p:txBody>
          <a:bodyPr wrap="square" lIns="91225" tIns="45600" rIns="91225" bIns="45600" anchor="t" anchorCtr="0">
            <a:noAutofit/>
          </a:bodyPr>
          <a:lstStyle/>
          <a:p>
            <a:pPr lvl="0" rtl="0">
              <a:lnSpc>
                <a:spcPct val="115000"/>
              </a:lnSpc>
              <a:spcBef>
                <a:spcPts val="0"/>
              </a:spcBef>
              <a:spcAft>
                <a:spcPts val="1000"/>
              </a:spcAft>
              <a:buNone/>
            </a:pPr>
            <a:r>
              <a:rPr lang="en" sz="1200" dirty="0" smtClean="0">
                <a:solidFill>
                  <a:schemeClr val="dk1"/>
                </a:solidFill>
                <a:latin typeface="Calibri"/>
                <a:ea typeface="Calibri"/>
                <a:cs typeface="Calibri"/>
                <a:sym typeface="Calibri"/>
              </a:rPr>
              <a:t>Becky</a:t>
            </a:r>
            <a:endParaRPr lang="en" sz="1200" dirty="0">
              <a:solidFill>
                <a:schemeClr val="dk1"/>
              </a:solidFill>
              <a:latin typeface="Calibri"/>
              <a:ea typeface="Calibri"/>
              <a:cs typeface="Calibri"/>
              <a:sym typeface="Calibri"/>
            </a:endParaRPr>
          </a:p>
        </p:txBody>
      </p:sp>
      <p:sp>
        <p:nvSpPr>
          <p:cNvPr id="330" name="Shape 330"/>
          <p:cNvSpPr txBox="1">
            <a:spLocks noGrp="1"/>
          </p:cNvSpPr>
          <p:nvPr>
            <p:ph type="sldNum" idx="12"/>
          </p:nvPr>
        </p:nvSpPr>
        <p:spPr>
          <a:xfrm>
            <a:off x="3884960" y="8685396"/>
            <a:ext cx="2971500" cy="457200"/>
          </a:xfrm>
          <a:prstGeom prst="rect">
            <a:avLst/>
          </a:prstGeom>
          <a:noFill/>
          <a:ln>
            <a:noFill/>
          </a:ln>
        </p:spPr>
        <p:txBody>
          <a:bodyPr wrap="square" lIns="91225" tIns="45600" rIns="91225" bIns="456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22</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2066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92777" y="686426"/>
            <a:ext cx="6072300" cy="3427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7" name="Shape 337"/>
          <p:cNvSpPr txBox="1">
            <a:spLocks noGrp="1"/>
          </p:cNvSpPr>
          <p:nvPr>
            <p:ph type="body" idx="1"/>
          </p:nvPr>
        </p:nvSpPr>
        <p:spPr>
          <a:xfrm>
            <a:off x="685491" y="4342699"/>
            <a:ext cx="5487000" cy="4114800"/>
          </a:xfrm>
          <a:prstGeom prst="rect">
            <a:avLst/>
          </a:prstGeom>
          <a:noFill/>
          <a:ln>
            <a:noFill/>
          </a:ln>
        </p:spPr>
        <p:txBody>
          <a:bodyPr wrap="square" lIns="91225" tIns="45600" rIns="91225" bIns="45600" anchor="t" anchorCtr="0">
            <a:noAutofit/>
          </a:bodyPr>
          <a:lstStyle/>
          <a:p>
            <a:pPr marL="0" marR="0" lvl="0" indent="0" algn="l" rtl="0">
              <a:spcBef>
                <a:spcPts val="0"/>
              </a:spcBef>
              <a:spcAft>
                <a:spcPts val="0"/>
              </a:spcAft>
              <a:buSzPct val="25000"/>
              <a:buNone/>
            </a:pPr>
            <a:endParaRPr sz="1200" dirty="0">
              <a:solidFill>
                <a:schemeClr val="dk1"/>
              </a:solidFill>
              <a:latin typeface="Calibri"/>
              <a:ea typeface="Calibri"/>
              <a:cs typeface="Calibri"/>
              <a:sym typeface="Calibri"/>
            </a:endParaRPr>
          </a:p>
        </p:txBody>
      </p:sp>
      <p:sp>
        <p:nvSpPr>
          <p:cNvPr id="338" name="Shape 338"/>
          <p:cNvSpPr txBox="1">
            <a:spLocks noGrp="1"/>
          </p:cNvSpPr>
          <p:nvPr>
            <p:ph type="sldNum" idx="12"/>
          </p:nvPr>
        </p:nvSpPr>
        <p:spPr>
          <a:xfrm>
            <a:off x="3884960" y="8685396"/>
            <a:ext cx="2971500" cy="457200"/>
          </a:xfrm>
          <a:prstGeom prst="rect">
            <a:avLst/>
          </a:prstGeom>
          <a:noFill/>
          <a:ln>
            <a:noFill/>
          </a:ln>
        </p:spPr>
        <p:txBody>
          <a:bodyPr wrap="square" lIns="91225" tIns="45600" rIns="91225" bIns="456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23</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5119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6" name="Shape 34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Becky</a:t>
            </a:r>
          </a:p>
        </p:txBody>
      </p:sp>
    </p:spTree>
    <p:extLst>
      <p:ext uri="{BB962C8B-B14F-4D97-AF65-F5344CB8AC3E}">
        <p14:creationId xmlns:p14="http://schemas.microsoft.com/office/powerpoint/2010/main" val="1622132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392777" y="686426"/>
            <a:ext cx="6072447" cy="3427436"/>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2" name="Shape 352"/>
          <p:cNvSpPr txBox="1">
            <a:spLocks noGrp="1"/>
          </p:cNvSpPr>
          <p:nvPr>
            <p:ph type="body" idx="1"/>
          </p:nvPr>
        </p:nvSpPr>
        <p:spPr>
          <a:xfrm>
            <a:off x="685491" y="4342699"/>
            <a:ext cx="5487000" cy="4114800"/>
          </a:xfrm>
          <a:prstGeom prst="rect">
            <a:avLst/>
          </a:prstGeom>
          <a:noFill/>
          <a:ln>
            <a:noFill/>
          </a:ln>
        </p:spPr>
        <p:txBody>
          <a:bodyPr wrap="square" lIns="91225" tIns="45600" rIns="91225" bIns="45600" anchor="t" anchorCtr="0">
            <a:noAutofit/>
          </a:bodyPr>
          <a:lstStyle/>
          <a:p>
            <a:pPr marL="0" marR="0" lvl="0" indent="0" algn="l" rtl="0">
              <a:spcBef>
                <a:spcPts val="0"/>
              </a:spcBef>
              <a:spcAft>
                <a:spcPts val="0"/>
              </a:spcAft>
              <a:buSzPct val="25000"/>
              <a:buNone/>
            </a:pPr>
            <a:endParaRPr sz="1200" dirty="0">
              <a:solidFill>
                <a:schemeClr val="dk1"/>
              </a:solidFill>
              <a:latin typeface="Calibri"/>
              <a:ea typeface="Calibri"/>
              <a:cs typeface="Calibri"/>
              <a:sym typeface="Calibri"/>
            </a:endParaRPr>
          </a:p>
        </p:txBody>
      </p:sp>
      <p:sp>
        <p:nvSpPr>
          <p:cNvPr id="353" name="Shape 353"/>
          <p:cNvSpPr txBox="1">
            <a:spLocks noGrp="1"/>
          </p:cNvSpPr>
          <p:nvPr>
            <p:ph type="sldNum" idx="12"/>
          </p:nvPr>
        </p:nvSpPr>
        <p:spPr>
          <a:xfrm>
            <a:off x="3884960" y="8685396"/>
            <a:ext cx="2971500" cy="457200"/>
          </a:xfrm>
          <a:prstGeom prst="rect">
            <a:avLst/>
          </a:prstGeom>
          <a:noFill/>
          <a:ln>
            <a:noFill/>
          </a:ln>
        </p:spPr>
        <p:txBody>
          <a:bodyPr wrap="square" lIns="91225" tIns="45600" rIns="91225" bIns="456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25</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3150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392777" y="686426"/>
            <a:ext cx="6072300" cy="3427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1" name="Shape 361"/>
          <p:cNvSpPr txBox="1">
            <a:spLocks noGrp="1"/>
          </p:cNvSpPr>
          <p:nvPr>
            <p:ph type="body" idx="1"/>
          </p:nvPr>
        </p:nvSpPr>
        <p:spPr>
          <a:xfrm>
            <a:off x="685491" y="4342699"/>
            <a:ext cx="5487000" cy="4114800"/>
          </a:xfrm>
          <a:prstGeom prst="rect">
            <a:avLst/>
          </a:prstGeom>
          <a:noFill/>
          <a:ln>
            <a:noFill/>
          </a:ln>
        </p:spPr>
        <p:txBody>
          <a:bodyPr wrap="square" lIns="91225" tIns="45600" rIns="91225" bIns="45600" anchor="t" anchorCtr="0">
            <a:noAutofit/>
          </a:bodyPr>
          <a:lstStyle/>
          <a:p>
            <a:pPr marL="0" marR="0" lvl="0" indent="0" algn="l" rtl="0">
              <a:spcBef>
                <a:spcPts val="0"/>
              </a:spcBef>
              <a:spcAft>
                <a:spcPts val="0"/>
              </a:spcAft>
              <a:buSzPct val="25000"/>
              <a:buNone/>
            </a:pPr>
            <a:endParaRPr sz="1200">
              <a:solidFill>
                <a:schemeClr val="dk1"/>
              </a:solidFill>
              <a:latin typeface="Calibri"/>
              <a:ea typeface="Calibri"/>
              <a:cs typeface="Calibri"/>
              <a:sym typeface="Calibri"/>
            </a:endParaRPr>
          </a:p>
        </p:txBody>
      </p:sp>
      <p:sp>
        <p:nvSpPr>
          <p:cNvPr id="362" name="Shape 362"/>
          <p:cNvSpPr txBox="1">
            <a:spLocks noGrp="1"/>
          </p:cNvSpPr>
          <p:nvPr>
            <p:ph type="sldNum" idx="12"/>
          </p:nvPr>
        </p:nvSpPr>
        <p:spPr>
          <a:xfrm>
            <a:off x="3884960" y="8685396"/>
            <a:ext cx="2971500" cy="457200"/>
          </a:xfrm>
          <a:prstGeom prst="rect">
            <a:avLst/>
          </a:prstGeom>
          <a:noFill/>
          <a:ln>
            <a:noFill/>
          </a:ln>
        </p:spPr>
        <p:txBody>
          <a:bodyPr wrap="square" lIns="91225" tIns="45600" rIns="91225" bIns="456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26</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3422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92777" y="686426"/>
            <a:ext cx="6072447" cy="3427436"/>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491" y="4342699"/>
            <a:ext cx="5487000" cy="4114800"/>
          </a:xfrm>
          <a:prstGeom prst="rect">
            <a:avLst/>
          </a:prstGeom>
          <a:noFill/>
          <a:ln>
            <a:noFill/>
          </a:ln>
        </p:spPr>
        <p:txBody>
          <a:bodyPr wrap="square" lIns="91225" tIns="45600" rIns="91225" bIns="45600" anchor="t" anchorCtr="0">
            <a:noAutofit/>
          </a:bodyPr>
          <a:lstStyle/>
          <a:p>
            <a:pPr lvl="0" rtl="0">
              <a:spcBef>
                <a:spcPts val="0"/>
              </a:spcBef>
              <a:buClr>
                <a:schemeClr val="dk1"/>
              </a:buClr>
              <a:buSzPct val="25000"/>
              <a:buFont typeface="Arial"/>
              <a:buNone/>
            </a:pPr>
            <a:r>
              <a:rPr lang="en" sz="1800">
                <a:solidFill>
                  <a:schemeClr val="dk1"/>
                </a:solidFill>
                <a:latin typeface="Calibri"/>
                <a:ea typeface="Calibri"/>
                <a:cs typeface="Calibri"/>
                <a:sym typeface="Calibri"/>
              </a:rPr>
              <a:t>Colin</a:t>
            </a:r>
          </a:p>
          <a:p>
            <a:pPr marL="0" marR="0" lvl="0" indent="0" algn="l" rtl="0">
              <a:spcBef>
                <a:spcPts val="0"/>
              </a:spcBef>
              <a:spcAft>
                <a:spcPts val="0"/>
              </a:spcAft>
              <a:buSzPct val="25000"/>
              <a:buNone/>
            </a:pPr>
            <a:endParaRPr sz="1200">
              <a:solidFill>
                <a:schemeClr val="dk1"/>
              </a:solidFill>
              <a:latin typeface="Calibri"/>
              <a:ea typeface="Calibri"/>
              <a:cs typeface="Calibri"/>
              <a:sym typeface="Calibri"/>
            </a:endParaRPr>
          </a:p>
        </p:txBody>
      </p:sp>
      <p:sp>
        <p:nvSpPr>
          <p:cNvPr id="162" name="Shape 162"/>
          <p:cNvSpPr txBox="1">
            <a:spLocks noGrp="1"/>
          </p:cNvSpPr>
          <p:nvPr>
            <p:ph type="sldNum" idx="12"/>
          </p:nvPr>
        </p:nvSpPr>
        <p:spPr>
          <a:xfrm>
            <a:off x="3884960" y="8685396"/>
            <a:ext cx="2971500" cy="457200"/>
          </a:xfrm>
          <a:prstGeom prst="rect">
            <a:avLst/>
          </a:prstGeom>
          <a:noFill/>
          <a:ln>
            <a:noFill/>
          </a:ln>
        </p:spPr>
        <p:txBody>
          <a:bodyPr wrap="square" lIns="91225" tIns="45600" rIns="91225" bIns="456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3</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8635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 dirty="0"/>
          </a:p>
        </p:txBody>
      </p:sp>
    </p:spTree>
    <p:extLst>
      <p:ext uri="{BB962C8B-B14F-4D97-AF65-F5344CB8AC3E}">
        <p14:creationId xmlns:p14="http://schemas.microsoft.com/office/powerpoint/2010/main" val="1995883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491" y="4342699"/>
            <a:ext cx="5487021" cy="4114956"/>
          </a:xfrm>
          <a:prstGeom prst="rect">
            <a:avLst/>
          </a:prstGeom>
          <a:noFill/>
          <a:ln>
            <a:noFill/>
          </a:ln>
        </p:spPr>
        <p:txBody>
          <a:bodyPr wrap="square" lIns="89850" tIns="89850" rIns="89850" bIns="89850" anchor="ctr" anchorCtr="0">
            <a:noAutofit/>
          </a:bodyPr>
          <a:lstStyle/>
          <a:p>
            <a:pPr lvl="0">
              <a:spcBef>
                <a:spcPts val="0"/>
              </a:spcBef>
              <a:buNone/>
            </a:pPr>
            <a:r>
              <a:rPr lang="en"/>
              <a:t>Colin</a:t>
            </a:r>
          </a:p>
        </p:txBody>
      </p:sp>
      <p:sp>
        <p:nvSpPr>
          <p:cNvPr id="177" name="Shape 177"/>
          <p:cNvSpPr>
            <a:spLocks noGrp="1" noRot="1" noChangeAspect="1"/>
          </p:cNvSpPr>
          <p:nvPr>
            <p:ph type="sldImg" idx="2"/>
          </p:nvPr>
        </p:nvSpPr>
        <p:spPr>
          <a:xfrm>
            <a:off x="392777" y="686426"/>
            <a:ext cx="6072447" cy="3427436"/>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7949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92777" y="686426"/>
            <a:ext cx="6072447" cy="3427436"/>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491" y="4342699"/>
            <a:ext cx="5487000" cy="4114800"/>
          </a:xfrm>
          <a:prstGeom prst="rect">
            <a:avLst/>
          </a:prstGeom>
          <a:noFill/>
          <a:ln>
            <a:noFill/>
          </a:ln>
        </p:spPr>
        <p:txBody>
          <a:bodyPr wrap="square" lIns="91225" tIns="45600" rIns="91225" bIns="45600" anchor="t" anchorCtr="0">
            <a:noAutofit/>
          </a:bodyPr>
          <a:lstStyle/>
          <a:p>
            <a:pPr marL="0" marR="0" lvl="0" indent="0" algn="l" rtl="0">
              <a:spcBef>
                <a:spcPts val="0"/>
              </a:spcBef>
              <a:spcAft>
                <a:spcPts val="0"/>
              </a:spcAft>
              <a:buSzPct val="25000"/>
              <a:buNone/>
            </a:pPr>
            <a:endParaRPr lang="en" sz="1200" dirty="0">
              <a:solidFill>
                <a:schemeClr val="dk1"/>
              </a:solidFill>
              <a:latin typeface="Calibri"/>
              <a:ea typeface="Calibri"/>
              <a:cs typeface="Calibri"/>
              <a:sym typeface="Calibri"/>
            </a:endParaRPr>
          </a:p>
        </p:txBody>
      </p:sp>
      <p:sp>
        <p:nvSpPr>
          <p:cNvPr id="185" name="Shape 185"/>
          <p:cNvSpPr txBox="1">
            <a:spLocks noGrp="1"/>
          </p:cNvSpPr>
          <p:nvPr>
            <p:ph type="sldNum" idx="12"/>
          </p:nvPr>
        </p:nvSpPr>
        <p:spPr>
          <a:xfrm>
            <a:off x="3884960" y="8685396"/>
            <a:ext cx="2971500" cy="457200"/>
          </a:xfrm>
          <a:prstGeom prst="rect">
            <a:avLst/>
          </a:prstGeom>
          <a:noFill/>
          <a:ln>
            <a:noFill/>
          </a:ln>
        </p:spPr>
        <p:txBody>
          <a:bodyPr wrap="square" lIns="91225" tIns="45600" rIns="91225" bIns="456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6</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6081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92777" y="686426"/>
            <a:ext cx="6072300" cy="3427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491" y="4342699"/>
            <a:ext cx="5487000" cy="4114800"/>
          </a:xfrm>
          <a:prstGeom prst="rect">
            <a:avLst/>
          </a:prstGeom>
          <a:noFill/>
          <a:ln>
            <a:noFill/>
          </a:ln>
        </p:spPr>
        <p:txBody>
          <a:bodyPr wrap="square" lIns="91225" tIns="45600" rIns="91225" bIns="45600" anchor="t" anchorCtr="0">
            <a:noAutofit/>
          </a:bodyPr>
          <a:lstStyle/>
          <a:p>
            <a:pPr lvl="0" rtl="0">
              <a:spcBef>
                <a:spcPts val="0"/>
              </a:spcBef>
              <a:buClr>
                <a:schemeClr val="dk1"/>
              </a:buClr>
              <a:buSzPct val="25000"/>
              <a:buFont typeface="Arial"/>
              <a:buNone/>
            </a:pPr>
            <a:endParaRPr sz="1200">
              <a:solidFill>
                <a:schemeClr val="dk1"/>
              </a:solidFill>
              <a:latin typeface="Calibri"/>
              <a:ea typeface="Calibri"/>
              <a:cs typeface="Calibri"/>
              <a:sym typeface="Calibri"/>
            </a:endParaRPr>
          </a:p>
        </p:txBody>
      </p:sp>
      <p:sp>
        <p:nvSpPr>
          <p:cNvPr id="193" name="Shape 193"/>
          <p:cNvSpPr txBox="1">
            <a:spLocks noGrp="1"/>
          </p:cNvSpPr>
          <p:nvPr>
            <p:ph type="sldNum" idx="12"/>
          </p:nvPr>
        </p:nvSpPr>
        <p:spPr>
          <a:xfrm>
            <a:off x="3884960" y="8685396"/>
            <a:ext cx="2971500" cy="457200"/>
          </a:xfrm>
          <a:prstGeom prst="rect">
            <a:avLst/>
          </a:prstGeom>
          <a:noFill/>
          <a:ln>
            <a:noFill/>
          </a:ln>
        </p:spPr>
        <p:txBody>
          <a:bodyPr wrap="square" lIns="91225" tIns="45600" rIns="91225" bIns="4560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7</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3834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92777" y="686426"/>
            <a:ext cx="6072447" cy="3427436"/>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201" name="Shape 201"/>
          <p:cNvSpPr txBox="1">
            <a:spLocks noGrp="1"/>
          </p:cNvSpPr>
          <p:nvPr>
            <p:ph type="body" idx="1"/>
          </p:nvPr>
        </p:nvSpPr>
        <p:spPr>
          <a:xfrm>
            <a:off x="685491" y="4342699"/>
            <a:ext cx="5487021" cy="4114956"/>
          </a:xfrm>
          <a:prstGeom prst="rect">
            <a:avLst/>
          </a:prstGeom>
          <a:noFill/>
          <a:ln>
            <a:noFill/>
          </a:ln>
        </p:spPr>
        <p:txBody>
          <a:bodyPr wrap="square" lIns="91325" tIns="45650" rIns="91325" bIns="45650" anchor="t" anchorCtr="0">
            <a:noAutofit/>
          </a:bodyPr>
          <a:lstStyle/>
          <a:p>
            <a:pPr lvl="0" rtl="0">
              <a:spcBef>
                <a:spcPts val="0"/>
              </a:spcBef>
              <a:buClr>
                <a:schemeClr val="dk1"/>
              </a:buClr>
              <a:buSzPct val="25000"/>
              <a:buFont typeface="Arial"/>
              <a:buNone/>
            </a:pPr>
            <a:r>
              <a:rPr lang="en" sz="1200" dirty="0">
                <a:solidFill>
                  <a:schemeClr val="dk1"/>
                </a:solidFill>
                <a:latin typeface="Calibri"/>
                <a:ea typeface="Calibri"/>
                <a:cs typeface="Calibri"/>
                <a:sym typeface="Calibri"/>
              </a:rPr>
              <a:t>Nicole</a:t>
            </a:r>
            <a:r>
              <a:rPr lang="en" sz="1200" dirty="0" smtClean="0">
                <a:solidFill>
                  <a:schemeClr val="dk1"/>
                </a:solidFill>
                <a:latin typeface="Calibri"/>
                <a:ea typeface="Calibri"/>
                <a:cs typeface="Calibri"/>
                <a:sym typeface="Calibri"/>
              </a:rPr>
              <a:t>:</a:t>
            </a:r>
            <a:endParaRPr lang="en" sz="1200" dirty="0">
              <a:solidFill>
                <a:schemeClr val="dk1"/>
              </a:solidFill>
              <a:latin typeface="Calibri"/>
              <a:ea typeface="Calibri"/>
              <a:cs typeface="Calibri"/>
              <a:sym typeface="Calibri"/>
            </a:endParaRPr>
          </a:p>
        </p:txBody>
      </p:sp>
      <p:sp>
        <p:nvSpPr>
          <p:cNvPr id="202" name="Shape 202"/>
          <p:cNvSpPr txBox="1">
            <a:spLocks noGrp="1"/>
          </p:cNvSpPr>
          <p:nvPr>
            <p:ph type="sldNum" idx="12"/>
          </p:nvPr>
        </p:nvSpPr>
        <p:spPr>
          <a:xfrm>
            <a:off x="3884960" y="8685396"/>
            <a:ext cx="2971489" cy="457045"/>
          </a:xfrm>
          <a:prstGeom prst="rect">
            <a:avLst/>
          </a:prstGeom>
          <a:noFill/>
          <a:ln>
            <a:noFill/>
          </a:ln>
        </p:spPr>
        <p:txBody>
          <a:bodyPr wrap="square" lIns="91325" tIns="45650" rIns="91325" bIns="4565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8</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3899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92777" y="686426"/>
            <a:ext cx="6072447" cy="3427436"/>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217" name="Shape 217"/>
          <p:cNvSpPr txBox="1">
            <a:spLocks noGrp="1"/>
          </p:cNvSpPr>
          <p:nvPr>
            <p:ph type="body" idx="1"/>
          </p:nvPr>
        </p:nvSpPr>
        <p:spPr>
          <a:xfrm>
            <a:off x="685491" y="4342699"/>
            <a:ext cx="5487021" cy="4114956"/>
          </a:xfrm>
          <a:prstGeom prst="rect">
            <a:avLst/>
          </a:prstGeom>
          <a:noFill/>
          <a:ln>
            <a:noFill/>
          </a:ln>
        </p:spPr>
        <p:txBody>
          <a:bodyPr wrap="square" lIns="91325" tIns="45650" rIns="91325" bIns="45650" anchor="t" anchorCtr="0">
            <a:noAutofit/>
          </a:bodyPr>
          <a:lstStyle/>
          <a:p>
            <a:pPr lvl="0" rtl="0">
              <a:spcBef>
                <a:spcPts val="360"/>
              </a:spcBef>
              <a:buNone/>
            </a:pPr>
            <a:r>
              <a:rPr lang="en" sz="1200" dirty="0" smtClean="0">
                <a:solidFill>
                  <a:schemeClr val="dk1"/>
                </a:solidFill>
                <a:latin typeface="Calibri"/>
                <a:ea typeface="Calibri"/>
                <a:cs typeface="Calibri"/>
                <a:sym typeface="Calibri"/>
              </a:rPr>
              <a:t>Nicole</a:t>
            </a:r>
            <a:endParaRPr lang="en" sz="1200" dirty="0">
              <a:solidFill>
                <a:schemeClr val="dk1"/>
              </a:solidFill>
              <a:latin typeface="Calibri"/>
              <a:ea typeface="Calibri"/>
              <a:cs typeface="Calibri"/>
              <a:sym typeface="Calibri"/>
            </a:endParaRPr>
          </a:p>
        </p:txBody>
      </p:sp>
      <p:sp>
        <p:nvSpPr>
          <p:cNvPr id="218" name="Shape 218"/>
          <p:cNvSpPr txBox="1">
            <a:spLocks noGrp="1"/>
          </p:cNvSpPr>
          <p:nvPr>
            <p:ph type="sldNum" idx="12"/>
          </p:nvPr>
        </p:nvSpPr>
        <p:spPr>
          <a:xfrm>
            <a:off x="3884960" y="8685396"/>
            <a:ext cx="2971489" cy="457045"/>
          </a:xfrm>
          <a:prstGeom prst="rect">
            <a:avLst/>
          </a:prstGeom>
          <a:noFill/>
          <a:ln>
            <a:noFill/>
          </a:ln>
        </p:spPr>
        <p:txBody>
          <a:bodyPr wrap="square" lIns="91325" tIns="45650" rIns="91325" bIns="45650" anchor="b" anchorCtr="0">
            <a:noAutofit/>
          </a:bodyPr>
          <a:lstStyle/>
          <a:p>
            <a:pPr marL="0" marR="0" lvl="0" indent="0" algn="r" rtl="0">
              <a:spcBef>
                <a:spcPts val="0"/>
              </a:spcBef>
              <a:spcAft>
                <a:spcPts val="0"/>
              </a:spcAft>
              <a:buSzPct val="25000"/>
              <a:buNone/>
            </a:pPr>
            <a:fld id="{00000000-1234-1234-1234-123412341234}" type="slidenum">
              <a:rPr lang="en" sz="1200">
                <a:solidFill>
                  <a:schemeClr val="dk1"/>
                </a:solidFill>
                <a:latin typeface="Calibri"/>
                <a:ea typeface="Calibri"/>
                <a:cs typeface="Calibri"/>
                <a:sym typeface="Calibri"/>
              </a:rPr>
              <a:t>9</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0358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685802" y="1597819"/>
            <a:ext cx="7772400" cy="1102519"/>
          </a:xfrm>
          <a:prstGeom prst="rect">
            <a:avLst/>
          </a:prstGeom>
          <a:noFill/>
          <a:ln>
            <a:noFill/>
          </a:ln>
        </p:spPr>
        <p:txBody>
          <a:bodyPr wrap="square" lIns="91425" tIns="91425" rIns="91425" bIns="91425" anchor="t" anchorCtr="0"/>
          <a:lstStyle>
            <a:lvl1pPr marL="0" marR="0" lvl="0" indent="0" algn="l" rtl="0">
              <a:spcBef>
                <a:spcPts val="0"/>
              </a:spcBef>
              <a:spcAft>
                <a:spcPts val="0"/>
              </a:spcAft>
              <a:buSzPct val="50000"/>
              <a:buNone/>
              <a:defRPr sz="2800" b="0" i="0" u="none" strike="noStrike" cap="none">
                <a:solidFill>
                  <a:schemeClr val="accent1"/>
                </a:solidFill>
                <a:latin typeface="Calibri"/>
                <a:ea typeface="Calibri"/>
                <a:cs typeface="Calibri"/>
                <a:sym typeface="Calibri"/>
              </a:defRPr>
            </a:lvl1pPr>
            <a:lvl2pPr marL="0" marR="0" lvl="1"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5pPr>
            <a:lvl6pPr marL="456940" marR="0" lvl="5" indent="-12439"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6pPr>
            <a:lvl7pPr marL="913879" marR="0" lvl="6" indent="-12179"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7pPr>
            <a:lvl8pPr marL="1370816" marR="0" lvl="7" indent="-11916"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8pPr>
            <a:lvl9pPr marL="1827756" marR="0" lvl="8" indent="-11656"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ubTitle" idx="1"/>
          </p:nvPr>
        </p:nvSpPr>
        <p:spPr>
          <a:xfrm>
            <a:off x="1371600" y="2914650"/>
            <a:ext cx="6400800" cy="1314450"/>
          </a:xfrm>
          <a:prstGeom prst="rect">
            <a:avLst/>
          </a:prstGeom>
          <a:noFill/>
          <a:ln>
            <a:noFill/>
          </a:ln>
        </p:spPr>
        <p:txBody>
          <a:bodyPr wrap="square" lIns="91425" tIns="91425" rIns="91425" bIns="91425" anchor="t" anchorCtr="0"/>
          <a:lstStyle>
            <a:lvl1pPr marL="0" marR="0" lvl="0" indent="0" algn="ctr" rtl="0">
              <a:spcBef>
                <a:spcPts val="640"/>
              </a:spcBef>
              <a:spcAft>
                <a:spcPts val="0"/>
              </a:spcAft>
              <a:buClr>
                <a:srgbClr val="888888"/>
              </a:buClr>
              <a:buSzPct val="100000"/>
              <a:buFont typeface="Arial"/>
              <a:buNone/>
              <a:defRPr sz="3200" b="0" i="0" u="none" strike="noStrike" cap="none">
                <a:solidFill>
                  <a:srgbClr val="888888"/>
                </a:solidFill>
                <a:latin typeface="Calibri"/>
                <a:ea typeface="Calibri"/>
                <a:cs typeface="Calibri"/>
                <a:sym typeface="Calibri"/>
              </a:defRPr>
            </a:lvl1pPr>
            <a:lvl2pPr marL="456940" marR="0" lvl="1" indent="-12439" algn="ctr" rtl="0">
              <a:spcBef>
                <a:spcPts val="560"/>
              </a:spcBef>
              <a:spcAft>
                <a:spcPts val="0"/>
              </a:spcAft>
              <a:buClr>
                <a:srgbClr val="888888"/>
              </a:buClr>
              <a:buSzPct val="100000"/>
              <a:buFont typeface="Arial"/>
              <a:buNone/>
              <a:defRPr sz="2800" b="0" i="0" u="none" strike="noStrike" cap="none">
                <a:solidFill>
                  <a:srgbClr val="888888"/>
                </a:solidFill>
                <a:latin typeface="Calibri"/>
                <a:ea typeface="Calibri"/>
                <a:cs typeface="Calibri"/>
                <a:sym typeface="Calibri"/>
              </a:defRPr>
            </a:lvl2pPr>
            <a:lvl3pPr marL="913879" marR="0" lvl="2" indent="-12179" algn="ctr" rtl="0">
              <a:spcBef>
                <a:spcPts val="480"/>
              </a:spcBef>
              <a:spcAft>
                <a:spcPts val="0"/>
              </a:spcAft>
              <a:buClr>
                <a:srgbClr val="888888"/>
              </a:buClr>
              <a:buSzPct val="100000"/>
              <a:buFont typeface="Arial"/>
              <a:buNone/>
              <a:defRPr sz="2400" b="0" i="0" u="none" strike="noStrike" cap="none">
                <a:solidFill>
                  <a:srgbClr val="888888"/>
                </a:solidFill>
                <a:latin typeface="Calibri"/>
                <a:ea typeface="Calibri"/>
                <a:cs typeface="Calibri"/>
                <a:sym typeface="Calibri"/>
              </a:defRPr>
            </a:lvl3pPr>
            <a:lvl4pPr marL="1370816" marR="0" lvl="3" indent="-11916" algn="ctr" rtl="0">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4pPr>
            <a:lvl5pPr marL="1827756" marR="0" lvl="4" indent="-11656" algn="ctr" rtl="0">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5pPr>
            <a:lvl6pPr marL="2284696" marR="0" lvl="5" indent="-11396"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6pPr>
            <a:lvl7pPr marL="2741634" marR="0" lvl="6" indent="-11134"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7pPr>
            <a:lvl8pPr marL="3198574" marR="0" lvl="7" indent="-10873"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8pPr>
            <a:lvl9pPr marL="3655513" marR="0" lvl="8" indent="-10612"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1" name="Shape 61"/>
          <p:cNvSpPr txBox="1">
            <a:spLocks noGrp="1"/>
          </p:cNvSpPr>
          <p:nvPr>
            <p:ph type="dt" idx="10"/>
          </p:nvPr>
        </p:nvSpPr>
        <p:spPr>
          <a:xfrm>
            <a:off x="457200" y="4767263"/>
            <a:ext cx="2133600" cy="273844"/>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116666"/>
              <a:buNone/>
              <a:defRPr sz="1200" b="0" i="0" u="none" strike="noStrike" cap="none">
                <a:solidFill>
                  <a:srgbClr val="898989"/>
                </a:solidFill>
                <a:latin typeface="Calibri"/>
                <a:ea typeface="Calibri"/>
                <a:cs typeface="Calibri"/>
                <a:sym typeface="Calibri"/>
              </a:defRPr>
            </a:lvl1pPr>
            <a:lvl2pPr marL="455613" marR="0" lvl="1"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2pPr>
            <a:lvl3pPr marL="912813" marR="0" lvl="2"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3pPr>
            <a:lvl4pPr marL="1370013" marR="0" lvl="3"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4pPr>
            <a:lvl5pPr marL="1827213" marR="0" lvl="4" indent="1586"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124200" y="4767263"/>
            <a:ext cx="2895600" cy="27384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ct val="116666"/>
              <a:buNone/>
              <a:defRPr sz="1200" b="0" i="0" u="none" strike="noStrike" cap="none">
                <a:solidFill>
                  <a:srgbClr val="888888"/>
                </a:solidFill>
                <a:latin typeface="Calibri"/>
                <a:ea typeface="Calibri"/>
                <a:cs typeface="Calibri"/>
                <a:sym typeface="Calibri"/>
              </a:defRPr>
            </a:lvl1pPr>
            <a:lvl2pPr marL="455613" marR="0" lvl="1"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2pPr>
            <a:lvl3pPr marL="912813" marR="0" lvl="2"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3pPr>
            <a:lvl4pPr marL="1370013" marR="0" lvl="3"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4pPr>
            <a:lvl5pPr marL="1827213" marR="0" lvl="4" indent="1586"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6553200" y="4767263"/>
            <a:ext cx="2133600" cy="273844"/>
          </a:xfrm>
          <a:prstGeom prst="rect">
            <a:avLst/>
          </a:prstGeom>
          <a:noFill/>
          <a:ln>
            <a:noFill/>
          </a:ln>
        </p:spPr>
        <p:txBody>
          <a:bodyPr wrap="square" lIns="91375" tIns="45675" rIns="91375" bIns="45675" anchor="ctr"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a:solidFill>
                  <a:srgbClr val="898989"/>
                </a:solidFill>
                <a:latin typeface="Calibri"/>
                <a:ea typeface="Calibri"/>
                <a:cs typeface="Calibri"/>
                <a:sym typeface="Calibri"/>
              </a:rPr>
              <a:t>‹#›</a:t>
            </a:fld>
            <a:endParaRPr lang="en"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PS 2014">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457200" y="1200150"/>
            <a:ext cx="8229600" cy="3394472"/>
          </a:xfrm>
          <a:prstGeom prst="rect">
            <a:avLst/>
          </a:prstGeom>
          <a:noFill/>
          <a:ln>
            <a:noFill/>
          </a:ln>
        </p:spPr>
        <p:txBody>
          <a:bodyPr wrap="square" lIns="91425" tIns="91425" rIns="91425" bIns="91425" anchor="t" anchorCtr="0"/>
          <a:lstStyle>
            <a:lvl1pPr marL="341313" marR="0" lvl="0" indent="-138113"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1363" marR="0" lvl="1" indent="-106362"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1413" marR="0" lvl="2" indent="-74612"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598613" marR="0" lvl="3" indent="-100012"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5813" marR="0" lvl="4" indent="-100013"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3166" marR="0" lvl="5" indent="-112865"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0104" marR="0" lvl="6" indent="-11260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7044" marR="0" lvl="7" indent="-11234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3983" marR="0" lvl="8" indent="-11208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457200" y="4767263"/>
            <a:ext cx="2133600" cy="273844"/>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116666"/>
              <a:buNone/>
              <a:defRPr sz="1200" b="0" i="0" u="none" strike="noStrike" cap="none">
                <a:solidFill>
                  <a:srgbClr val="898989"/>
                </a:solidFill>
                <a:latin typeface="Calibri"/>
                <a:ea typeface="Calibri"/>
                <a:cs typeface="Calibri"/>
                <a:sym typeface="Calibri"/>
              </a:defRPr>
            </a:lvl1pPr>
            <a:lvl2pPr marL="455613" marR="0" lvl="1"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2pPr>
            <a:lvl3pPr marL="912813" marR="0" lvl="2"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3pPr>
            <a:lvl4pPr marL="1370013" marR="0" lvl="3"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4pPr>
            <a:lvl5pPr marL="1827213" marR="0" lvl="4" indent="1586"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3124200" y="4767263"/>
            <a:ext cx="2895600" cy="27384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ct val="116666"/>
              <a:buNone/>
              <a:defRPr sz="1200" b="0" i="0" u="none" strike="noStrike" cap="none">
                <a:solidFill>
                  <a:srgbClr val="888888"/>
                </a:solidFill>
                <a:latin typeface="Calibri"/>
                <a:ea typeface="Calibri"/>
                <a:cs typeface="Calibri"/>
                <a:sym typeface="Calibri"/>
              </a:defRPr>
            </a:lvl1pPr>
            <a:lvl2pPr marL="455613" marR="0" lvl="1"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2pPr>
            <a:lvl3pPr marL="912813" marR="0" lvl="2"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3pPr>
            <a:lvl4pPr marL="1370013" marR="0" lvl="3"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4pPr>
            <a:lvl5pPr marL="1827213" marR="0" lvl="4" indent="1586"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6553200" y="4767263"/>
            <a:ext cx="2133600" cy="273844"/>
          </a:xfrm>
          <a:prstGeom prst="rect">
            <a:avLst/>
          </a:prstGeom>
          <a:noFill/>
          <a:ln>
            <a:noFill/>
          </a:ln>
        </p:spPr>
        <p:txBody>
          <a:bodyPr wrap="square" lIns="91375" tIns="45675" rIns="91375" bIns="45675" anchor="ctr"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a:solidFill>
                  <a:srgbClr val="898989"/>
                </a:solidFill>
                <a:latin typeface="Calibri"/>
                <a:ea typeface="Calibri"/>
                <a:cs typeface="Calibri"/>
                <a:sym typeface="Calibri"/>
              </a:rPr>
              <a:t>‹#›</a:t>
            </a:fld>
            <a:endParaRPr lang="en" sz="1200" b="0" i="0" u="none" strike="noStrike" cap="none">
              <a:solidFill>
                <a:srgbClr val="898989"/>
              </a:solidFill>
              <a:latin typeface="Calibri"/>
              <a:ea typeface="Calibri"/>
              <a:cs typeface="Calibri"/>
              <a:sym typeface="Calibri"/>
            </a:endParaRPr>
          </a:p>
        </p:txBody>
      </p:sp>
      <p:sp>
        <p:nvSpPr>
          <p:cNvPr id="69" name="Shape 69"/>
          <p:cNvSpPr/>
          <p:nvPr/>
        </p:nvSpPr>
        <p:spPr>
          <a:xfrm>
            <a:off x="0" y="0"/>
            <a:ext cx="9167813" cy="354806"/>
          </a:xfrm>
          <a:prstGeom prst="rect">
            <a:avLst/>
          </a:prstGeom>
          <a:solidFill>
            <a:srgbClr val="FF6600"/>
          </a:solidFill>
          <a:ln>
            <a:noFill/>
          </a:ln>
        </p:spPr>
        <p:txBody>
          <a:bodyPr wrap="square" lIns="91375" tIns="45675" rIns="91375" bIns="45675" anchor="ctr" anchorCtr="0">
            <a:noAutofit/>
          </a:bodyPr>
          <a:lstStyle/>
          <a:p>
            <a:pPr marL="0" marR="0" lvl="0" indent="0" algn="ctr" rtl="0">
              <a:spcBef>
                <a:spcPts val="0"/>
              </a:spcBef>
              <a:spcAft>
                <a:spcPts val="0"/>
              </a:spcAft>
              <a:buSzPct val="25000"/>
              <a:buNone/>
            </a:pPr>
            <a:endParaRPr sz="1800" b="0" i="0" u="none" strike="noStrike" cap="none">
              <a:solidFill>
                <a:schemeClr val="lt1"/>
              </a:solidFill>
              <a:latin typeface="Calibri"/>
              <a:ea typeface="Calibri"/>
              <a:cs typeface="Calibri"/>
              <a:sym typeface="Calibri"/>
            </a:endParaRPr>
          </a:p>
        </p:txBody>
      </p:sp>
      <p:sp>
        <p:nvSpPr>
          <p:cNvPr id="70" name="Shape 70"/>
          <p:cNvSpPr txBox="1"/>
          <p:nvPr/>
        </p:nvSpPr>
        <p:spPr>
          <a:xfrm>
            <a:off x="123825" y="44054"/>
            <a:ext cx="2758984" cy="253876"/>
          </a:xfrm>
          <a:prstGeom prst="rect">
            <a:avLst/>
          </a:prstGeom>
          <a:noFill/>
          <a:ln>
            <a:noFill/>
          </a:ln>
        </p:spPr>
        <p:txBody>
          <a:bodyPr wrap="square" lIns="91375" tIns="45675" rIns="91375" bIns="45675" anchor="t" anchorCtr="0">
            <a:noAutofit/>
          </a:bodyPr>
          <a:lstStyle/>
          <a:p>
            <a:pPr marL="0" marR="0" lvl="0" indent="-101600" algn="l" rtl="0">
              <a:spcBef>
                <a:spcPts val="0"/>
              </a:spcBef>
              <a:spcAft>
                <a:spcPts val="0"/>
              </a:spcAft>
              <a:buClr>
                <a:schemeClr val="lt1"/>
              </a:buClr>
              <a:buSzPct val="100000"/>
              <a:buFont typeface="Arial"/>
              <a:buNone/>
            </a:pPr>
            <a:r>
              <a:rPr lang="en" sz="1600" b="0" i="0" u="none" strike="noStrike" cap="none">
                <a:solidFill>
                  <a:schemeClr val="lt1"/>
                </a:solidFill>
                <a:latin typeface="Century Gothic"/>
                <a:ea typeface="Century Gothic"/>
                <a:cs typeface="Century Gothic"/>
                <a:sym typeface="Century Gothic"/>
              </a:rPr>
              <a:t>BOSTON PUBLIC SCHOOLS</a:t>
            </a:r>
          </a:p>
        </p:txBody>
      </p:sp>
      <p:sp>
        <p:nvSpPr>
          <p:cNvPr id="71" name="Shape 71"/>
          <p:cNvSpPr txBox="1">
            <a:spLocks noGrp="1"/>
          </p:cNvSpPr>
          <p:nvPr>
            <p:ph type="title"/>
          </p:nvPr>
        </p:nvSpPr>
        <p:spPr>
          <a:xfrm>
            <a:off x="253313" y="443482"/>
            <a:ext cx="8229600" cy="440141"/>
          </a:xfrm>
          <a:prstGeom prst="rect">
            <a:avLst/>
          </a:prstGeom>
          <a:noFill/>
          <a:ln>
            <a:noFill/>
          </a:ln>
        </p:spPr>
        <p:txBody>
          <a:bodyPr wrap="square" lIns="91425" tIns="91425" rIns="91425" bIns="91425" anchor="t" anchorCtr="0"/>
          <a:lstStyle>
            <a:lvl1pPr marL="0" marR="0" lvl="0" indent="0" algn="l" rtl="0">
              <a:spcBef>
                <a:spcPts val="0"/>
              </a:spcBef>
              <a:spcAft>
                <a:spcPts val="0"/>
              </a:spcAft>
              <a:buClr>
                <a:srgbClr val="428BE3"/>
              </a:buClr>
              <a:buSzPct val="100000"/>
              <a:buFont typeface="Century Gothic"/>
              <a:buNone/>
              <a:defRPr sz="2800" b="1" i="0" u="none" strike="noStrike" cap="none">
                <a:solidFill>
                  <a:srgbClr val="428BE3"/>
                </a:solidFill>
                <a:latin typeface="Century Gothic"/>
                <a:ea typeface="Century Gothic"/>
                <a:cs typeface="Century Gothic"/>
                <a:sym typeface="Century Gothic"/>
              </a:defRPr>
            </a:lvl1pPr>
            <a:lvl2pPr marL="0" marR="0" lvl="1"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5pPr>
            <a:lvl6pPr marL="456940" marR="0" lvl="5" indent="-12439"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6pPr>
            <a:lvl7pPr marL="913879" marR="0" lvl="6" indent="-12179"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7pPr>
            <a:lvl8pPr marL="1370816" marR="0" lvl="7" indent="-11916"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8pPr>
            <a:lvl9pPr marL="1827756" marR="0" lvl="8" indent="-11656"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398859"/>
            <a:ext cx="8229600" cy="664369"/>
          </a:xfrm>
          <a:prstGeom prst="rect">
            <a:avLst/>
          </a:prstGeom>
          <a:noFill/>
          <a:ln>
            <a:noFill/>
          </a:ln>
        </p:spPr>
        <p:txBody>
          <a:bodyPr wrap="square" lIns="91425" tIns="91425" rIns="91425" bIns="91425" anchor="t" anchorCtr="0"/>
          <a:lstStyle>
            <a:lvl1pPr marL="0" marR="0" lvl="0" indent="0" algn="l" rtl="0">
              <a:spcBef>
                <a:spcPts val="0"/>
              </a:spcBef>
              <a:spcAft>
                <a:spcPts val="0"/>
              </a:spcAft>
              <a:buSzPct val="50000"/>
              <a:buNone/>
              <a:defRPr sz="2800" b="0" i="0" u="none" strike="noStrike" cap="none">
                <a:solidFill>
                  <a:schemeClr val="accent1"/>
                </a:solidFill>
                <a:latin typeface="Calibri"/>
                <a:ea typeface="Calibri"/>
                <a:cs typeface="Calibri"/>
                <a:sym typeface="Calibri"/>
              </a:defRPr>
            </a:lvl1pPr>
            <a:lvl2pPr marL="0" marR="0" lvl="1"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5pPr>
            <a:lvl6pPr marL="456940" marR="0" lvl="5" indent="-12439"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6pPr>
            <a:lvl7pPr marL="913879" marR="0" lvl="6" indent="-12179"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7pPr>
            <a:lvl8pPr marL="1370816" marR="0" lvl="7" indent="-11916"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8pPr>
            <a:lvl9pPr marL="1827756" marR="0" lvl="8" indent="-11656"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1"/>
          </p:nvPr>
        </p:nvSpPr>
        <p:spPr>
          <a:xfrm>
            <a:off x="457200" y="1200150"/>
            <a:ext cx="8229600" cy="3394472"/>
          </a:xfrm>
          <a:prstGeom prst="rect">
            <a:avLst/>
          </a:prstGeom>
          <a:noFill/>
          <a:ln>
            <a:noFill/>
          </a:ln>
        </p:spPr>
        <p:txBody>
          <a:bodyPr wrap="square" lIns="91425" tIns="91425" rIns="91425" bIns="91425" anchor="t" anchorCtr="0"/>
          <a:lstStyle>
            <a:lvl1pPr marL="341313" marR="0" lvl="0" indent="-138113"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1363" marR="0" lvl="1" indent="-106362"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1413" marR="0" lvl="2" indent="-74612"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598613" marR="0" lvl="3" indent="-100012"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5813" marR="0" lvl="4" indent="-100013"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3166" marR="0" lvl="5" indent="-112865"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0104" marR="0" lvl="6" indent="-11260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7044" marR="0" lvl="7" indent="-11234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3983" marR="0" lvl="8" indent="-11208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4767263"/>
            <a:ext cx="2133600" cy="273844"/>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116666"/>
              <a:buNone/>
              <a:defRPr sz="1200">
                <a:solidFill>
                  <a:srgbClr val="898989"/>
                </a:solidFill>
                <a:latin typeface="Calibri"/>
                <a:ea typeface="Calibri"/>
                <a:cs typeface="Calibri"/>
                <a:sym typeface="Calibri"/>
              </a:defRPr>
            </a:lvl1pPr>
            <a:lvl2pPr marL="455613" marR="0" lvl="1"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2pPr>
            <a:lvl3pPr marL="912813" marR="0" lvl="2"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3pPr>
            <a:lvl4pPr marL="1370013" marR="0" lvl="3"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4pPr>
            <a:lvl5pPr marL="1827213" marR="0" lvl="4" indent="1586"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4767263"/>
            <a:ext cx="2895600" cy="27384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ct val="116666"/>
              <a:buNone/>
              <a:defRPr sz="1200">
                <a:solidFill>
                  <a:srgbClr val="888888"/>
                </a:solidFill>
                <a:latin typeface="Calibri"/>
                <a:ea typeface="Calibri"/>
                <a:cs typeface="Calibri"/>
                <a:sym typeface="Calibri"/>
              </a:defRPr>
            </a:lvl1pPr>
            <a:lvl2pPr marL="455613" marR="0" lvl="1"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2pPr>
            <a:lvl3pPr marL="912813" marR="0" lvl="2"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3pPr>
            <a:lvl4pPr marL="1370013" marR="0" lvl="3"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4pPr>
            <a:lvl5pPr marL="1827213" marR="0" lvl="4" indent="1586"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4767263"/>
            <a:ext cx="2133600" cy="273844"/>
          </a:xfrm>
          <a:prstGeom prst="rect">
            <a:avLst/>
          </a:prstGeom>
          <a:noFill/>
          <a:ln>
            <a:noFill/>
          </a:ln>
        </p:spPr>
        <p:txBody>
          <a:bodyPr wrap="square" lIns="91375" tIns="45675" rIns="91375" bIns="45675" anchor="ctr" anchorCtr="0">
            <a:noAutofit/>
          </a:bodyPr>
          <a:lstStyle/>
          <a:p>
            <a:pPr marL="0" marR="0" lvl="0" indent="0" algn="r" rtl="0">
              <a:spcBef>
                <a:spcPts val="0"/>
              </a:spcBef>
              <a:spcAft>
                <a:spcPts val="0"/>
              </a:spcAft>
              <a:buSzPct val="25000"/>
              <a:buNone/>
            </a:pPr>
            <a:fld id="{00000000-1234-1234-1234-123412341234}" type="slidenum">
              <a:rPr lang="en" sz="1200">
                <a:solidFill>
                  <a:srgbClr val="898989"/>
                </a:solidFill>
                <a:latin typeface="Calibri"/>
                <a:ea typeface="Calibri"/>
                <a:cs typeface="Calibri"/>
                <a:sym typeface="Calibri"/>
              </a:rPr>
              <a:t>‹#›</a:t>
            </a:fld>
            <a:endParaRPr lang="en" sz="1200">
              <a:solidFill>
                <a:srgbClr val="898989"/>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722314" y="3305176"/>
            <a:ext cx="7772400" cy="1021556"/>
          </a:xfrm>
          <a:prstGeom prst="rect">
            <a:avLst/>
          </a:prstGeom>
          <a:noFill/>
          <a:ln>
            <a:noFill/>
          </a:ln>
        </p:spPr>
        <p:txBody>
          <a:bodyPr wrap="square" lIns="91425" tIns="91425" rIns="91425" bIns="91425" anchor="t" anchorCtr="0"/>
          <a:lstStyle>
            <a:lvl1pPr marL="0" marR="0" lvl="0" indent="0" algn="l" rtl="0">
              <a:spcBef>
                <a:spcPts val="0"/>
              </a:spcBef>
              <a:spcAft>
                <a:spcPts val="0"/>
              </a:spcAft>
              <a:buSzPct val="35000"/>
              <a:buNone/>
              <a:defRPr sz="4000" b="1" i="0" u="none" strike="noStrike" cap="none">
                <a:solidFill>
                  <a:schemeClr val="accent1"/>
                </a:solidFill>
                <a:latin typeface="Calibri"/>
                <a:ea typeface="Calibri"/>
                <a:cs typeface="Calibri"/>
                <a:sym typeface="Calibri"/>
              </a:defRPr>
            </a:lvl1pPr>
            <a:lvl2pPr marL="0" marR="0" lvl="1"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5pPr>
            <a:lvl6pPr marL="456940" marR="0" lvl="5" indent="-12439"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6pPr>
            <a:lvl7pPr marL="913879" marR="0" lvl="6" indent="-12179"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7pPr>
            <a:lvl8pPr marL="1370816" marR="0" lvl="7" indent="-11916"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8pPr>
            <a:lvl9pPr marL="1827756" marR="0" lvl="8" indent="-11656"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body" idx="1"/>
          </p:nvPr>
        </p:nvSpPr>
        <p:spPr>
          <a:xfrm>
            <a:off x="722314" y="2180036"/>
            <a:ext cx="7772400" cy="1125140"/>
          </a:xfrm>
          <a:prstGeom prst="rect">
            <a:avLst/>
          </a:prstGeom>
          <a:noFill/>
          <a:ln>
            <a:noFill/>
          </a:ln>
        </p:spPr>
        <p:txBody>
          <a:bodyPr wrap="square" lIns="91425" tIns="91425" rIns="91425" bIns="91425" anchor="b" anchorCtr="0"/>
          <a:lstStyle>
            <a:lvl1pPr marL="0" marR="0" lvl="0" indent="0" algn="l" rtl="0">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1pPr>
            <a:lvl2pPr marL="456940" marR="0" lvl="1" indent="-12439" algn="l" rtl="0">
              <a:spcBef>
                <a:spcPts val="360"/>
              </a:spcBef>
              <a:spcAft>
                <a:spcPts val="0"/>
              </a:spcAft>
              <a:buClr>
                <a:srgbClr val="888888"/>
              </a:buClr>
              <a:buSzPct val="100000"/>
              <a:buFont typeface="Arial"/>
              <a:buNone/>
              <a:defRPr sz="1800" b="0" i="0" u="none" strike="noStrike" cap="none">
                <a:solidFill>
                  <a:srgbClr val="888888"/>
                </a:solidFill>
                <a:latin typeface="Calibri"/>
                <a:ea typeface="Calibri"/>
                <a:cs typeface="Calibri"/>
                <a:sym typeface="Calibri"/>
              </a:defRPr>
            </a:lvl2pPr>
            <a:lvl3pPr marL="913879" marR="0" lvl="2" indent="-12179" algn="l" rtl="0">
              <a:spcBef>
                <a:spcPts val="320"/>
              </a:spcBef>
              <a:spcAft>
                <a:spcPts val="0"/>
              </a:spcAft>
              <a:buClr>
                <a:srgbClr val="888888"/>
              </a:buClr>
              <a:buSzPct val="100000"/>
              <a:buFont typeface="Arial"/>
              <a:buNone/>
              <a:defRPr sz="1600" b="0" i="0" u="none" strike="noStrike" cap="none">
                <a:solidFill>
                  <a:srgbClr val="888888"/>
                </a:solidFill>
                <a:latin typeface="Calibri"/>
                <a:ea typeface="Calibri"/>
                <a:cs typeface="Calibri"/>
                <a:sym typeface="Calibri"/>
              </a:defRPr>
            </a:lvl3pPr>
            <a:lvl4pPr marL="1370816" marR="0" lvl="3" indent="-11916" algn="l" rtl="0">
              <a:spcBef>
                <a:spcPts val="280"/>
              </a:spcBef>
              <a:spcAft>
                <a:spcPts val="0"/>
              </a:spcAft>
              <a:buClr>
                <a:srgbClr val="888888"/>
              </a:buClr>
              <a:buSzPct val="100000"/>
              <a:buFont typeface="Arial"/>
              <a:buNone/>
              <a:defRPr sz="1400" b="0" i="0" u="none" strike="noStrike" cap="none">
                <a:solidFill>
                  <a:srgbClr val="888888"/>
                </a:solidFill>
                <a:latin typeface="Calibri"/>
                <a:ea typeface="Calibri"/>
                <a:cs typeface="Calibri"/>
                <a:sym typeface="Calibri"/>
              </a:defRPr>
            </a:lvl4pPr>
            <a:lvl5pPr marL="1827756" marR="0" lvl="4" indent="-11656" algn="l" rtl="0">
              <a:spcBef>
                <a:spcPts val="280"/>
              </a:spcBef>
              <a:spcAft>
                <a:spcPts val="0"/>
              </a:spcAft>
              <a:buClr>
                <a:srgbClr val="888888"/>
              </a:buClr>
              <a:buSzPct val="100000"/>
              <a:buFont typeface="Arial"/>
              <a:buNone/>
              <a:defRPr sz="1400" b="0" i="0" u="none" strike="noStrike" cap="none">
                <a:solidFill>
                  <a:srgbClr val="888888"/>
                </a:solidFill>
                <a:latin typeface="Calibri"/>
                <a:ea typeface="Calibri"/>
                <a:cs typeface="Calibri"/>
                <a:sym typeface="Calibri"/>
              </a:defRPr>
            </a:lvl5pPr>
            <a:lvl6pPr marL="2284696" marR="0" lvl="5" indent="-11396" algn="l" rtl="0">
              <a:spcBef>
                <a:spcPts val="280"/>
              </a:spcBef>
              <a:buClr>
                <a:srgbClr val="888888"/>
              </a:buClr>
              <a:buSzPct val="100000"/>
              <a:buFont typeface="Arial"/>
              <a:buNone/>
              <a:defRPr sz="1400" b="0" i="0" u="none" strike="noStrike" cap="none">
                <a:solidFill>
                  <a:srgbClr val="888888"/>
                </a:solidFill>
                <a:latin typeface="Calibri"/>
                <a:ea typeface="Calibri"/>
                <a:cs typeface="Calibri"/>
                <a:sym typeface="Calibri"/>
              </a:defRPr>
            </a:lvl6pPr>
            <a:lvl7pPr marL="2741634" marR="0" lvl="6" indent="-11134" algn="l" rtl="0">
              <a:spcBef>
                <a:spcPts val="280"/>
              </a:spcBef>
              <a:buClr>
                <a:srgbClr val="888888"/>
              </a:buClr>
              <a:buSzPct val="100000"/>
              <a:buFont typeface="Arial"/>
              <a:buNone/>
              <a:defRPr sz="1400" b="0" i="0" u="none" strike="noStrike" cap="none">
                <a:solidFill>
                  <a:srgbClr val="888888"/>
                </a:solidFill>
                <a:latin typeface="Calibri"/>
                <a:ea typeface="Calibri"/>
                <a:cs typeface="Calibri"/>
                <a:sym typeface="Calibri"/>
              </a:defRPr>
            </a:lvl7pPr>
            <a:lvl8pPr marL="3198574" marR="0" lvl="7" indent="-10873" algn="l" rtl="0">
              <a:spcBef>
                <a:spcPts val="280"/>
              </a:spcBef>
              <a:buClr>
                <a:srgbClr val="888888"/>
              </a:buClr>
              <a:buSzPct val="100000"/>
              <a:buFont typeface="Arial"/>
              <a:buNone/>
              <a:defRPr sz="1400" b="0" i="0" u="none" strike="noStrike" cap="none">
                <a:solidFill>
                  <a:srgbClr val="888888"/>
                </a:solidFill>
                <a:latin typeface="Calibri"/>
                <a:ea typeface="Calibri"/>
                <a:cs typeface="Calibri"/>
                <a:sym typeface="Calibri"/>
              </a:defRPr>
            </a:lvl8pPr>
            <a:lvl9pPr marL="3655513" marR="0" lvl="8" indent="-10612" algn="l" rtl="0">
              <a:spcBef>
                <a:spcPts val="280"/>
              </a:spcBef>
              <a:buClr>
                <a:srgbClr val="888888"/>
              </a:buClr>
              <a:buSzPct val="100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4767263"/>
            <a:ext cx="2133600" cy="273844"/>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116666"/>
              <a:buNone/>
              <a:defRPr sz="1200">
                <a:solidFill>
                  <a:srgbClr val="898989"/>
                </a:solidFill>
                <a:latin typeface="Calibri"/>
                <a:ea typeface="Calibri"/>
                <a:cs typeface="Calibri"/>
                <a:sym typeface="Calibri"/>
              </a:defRPr>
            </a:lvl1pPr>
            <a:lvl2pPr marL="455613" marR="0" lvl="1"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2pPr>
            <a:lvl3pPr marL="912813" marR="0" lvl="2"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3pPr>
            <a:lvl4pPr marL="1370013" marR="0" lvl="3"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4pPr>
            <a:lvl5pPr marL="1827213" marR="0" lvl="4" indent="1586"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4767263"/>
            <a:ext cx="2895600" cy="27384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ct val="116666"/>
              <a:buNone/>
              <a:defRPr sz="1200">
                <a:solidFill>
                  <a:srgbClr val="888888"/>
                </a:solidFill>
                <a:latin typeface="Calibri"/>
                <a:ea typeface="Calibri"/>
                <a:cs typeface="Calibri"/>
                <a:sym typeface="Calibri"/>
              </a:defRPr>
            </a:lvl1pPr>
            <a:lvl2pPr marL="455613" marR="0" lvl="1"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2pPr>
            <a:lvl3pPr marL="912813" marR="0" lvl="2"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3pPr>
            <a:lvl4pPr marL="1370013" marR="0" lvl="3"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4pPr>
            <a:lvl5pPr marL="1827213" marR="0" lvl="4" indent="1586"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4767263"/>
            <a:ext cx="2133600" cy="273844"/>
          </a:xfrm>
          <a:prstGeom prst="rect">
            <a:avLst/>
          </a:prstGeom>
          <a:noFill/>
          <a:ln>
            <a:noFill/>
          </a:ln>
        </p:spPr>
        <p:txBody>
          <a:bodyPr wrap="square" lIns="91375" tIns="45675" rIns="91375" bIns="45675" anchor="ctr" anchorCtr="0">
            <a:noAutofit/>
          </a:bodyPr>
          <a:lstStyle/>
          <a:p>
            <a:pPr marL="0" marR="0" lvl="0" indent="0" algn="r" rtl="0">
              <a:spcBef>
                <a:spcPts val="0"/>
              </a:spcBef>
              <a:spcAft>
                <a:spcPts val="0"/>
              </a:spcAft>
              <a:buSzPct val="25000"/>
              <a:buNone/>
            </a:pPr>
            <a:fld id="{00000000-1234-1234-1234-123412341234}" type="slidenum">
              <a:rPr lang="en" sz="1200">
                <a:solidFill>
                  <a:srgbClr val="898989"/>
                </a:solidFill>
                <a:latin typeface="Calibri"/>
                <a:ea typeface="Calibri"/>
                <a:cs typeface="Calibri"/>
                <a:sym typeface="Calibri"/>
              </a:rPr>
              <a:t>‹#›</a:t>
            </a:fld>
            <a:endParaRPr lang="en" sz="1200">
              <a:solidFill>
                <a:srgbClr val="898989"/>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398859"/>
            <a:ext cx="8229600" cy="664369"/>
          </a:xfrm>
          <a:prstGeom prst="rect">
            <a:avLst/>
          </a:prstGeom>
          <a:noFill/>
          <a:ln>
            <a:noFill/>
          </a:ln>
        </p:spPr>
        <p:txBody>
          <a:bodyPr wrap="square" lIns="91425" tIns="91425" rIns="91425" bIns="91425" anchor="t" anchorCtr="0"/>
          <a:lstStyle>
            <a:lvl1pPr marL="0" marR="0" lvl="0" indent="0" algn="l" rtl="0">
              <a:spcBef>
                <a:spcPts val="0"/>
              </a:spcBef>
              <a:spcAft>
                <a:spcPts val="0"/>
              </a:spcAft>
              <a:buSzPct val="50000"/>
              <a:buNone/>
              <a:defRPr sz="2800" b="0" i="0" u="none" strike="noStrike" cap="none">
                <a:solidFill>
                  <a:schemeClr val="accent1"/>
                </a:solidFill>
                <a:latin typeface="Calibri"/>
                <a:ea typeface="Calibri"/>
                <a:cs typeface="Calibri"/>
                <a:sym typeface="Calibri"/>
              </a:defRPr>
            </a:lvl1pPr>
            <a:lvl2pPr marL="0" marR="0" lvl="1"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5pPr>
            <a:lvl6pPr marL="456940" marR="0" lvl="5" indent="-12439"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6pPr>
            <a:lvl7pPr marL="913879" marR="0" lvl="6" indent="-12179"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7pPr>
            <a:lvl8pPr marL="1370816" marR="0" lvl="7" indent="-11916"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8pPr>
            <a:lvl9pPr marL="1827756" marR="0" lvl="8" indent="-11656"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body" idx="1"/>
          </p:nvPr>
        </p:nvSpPr>
        <p:spPr>
          <a:xfrm>
            <a:off x="457200" y="1200153"/>
            <a:ext cx="4038600" cy="3394472"/>
          </a:xfrm>
          <a:prstGeom prst="rect">
            <a:avLst/>
          </a:prstGeom>
          <a:noFill/>
          <a:ln>
            <a:noFill/>
          </a:ln>
        </p:spPr>
        <p:txBody>
          <a:bodyPr wrap="square" lIns="91425" tIns="91425" rIns="91425" bIns="91425" anchor="t" anchorCtr="0"/>
          <a:lstStyle>
            <a:lvl1pPr marL="341313" marR="0" lvl="0" indent="-163513"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1363" marR="0" lvl="1" indent="-131762"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1413" marR="0" lvl="2" indent="-100012"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598613" marR="0" lvl="3" indent="-112712"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5813" marR="0" lvl="4" indent="-112713"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3166" marR="0" lvl="5" indent="-125565"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0104" marR="0" lvl="6" indent="-125303"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7044" marR="0" lvl="7" indent="-125043"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3983" marR="0" lvl="8" indent="-124783"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body" idx="2"/>
          </p:nvPr>
        </p:nvSpPr>
        <p:spPr>
          <a:xfrm>
            <a:off x="4648200" y="1200153"/>
            <a:ext cx="4038600" cy="3394472"/>
          </a:xfrm>
          <a:prstGeom prst="rect">
            <a:avLst/>
          </a:prstGeom>
          <a:noFill/>
          <a:ln>
            <a:noFill/>
          </a:ln>
        </p:spPr>
        <p:txBody>
          <a:bodyPr wrap="square" lIns="91425" tIns="91425" rIns="91425" bIns="91425" anchor="t" anchorCtr="0"/>
          <a:lstStyle>
            <a:lvl1pPr marL="341313" marR="0" lvl="0" indent="-163513"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1363" marR="0" lvl="1" indent="-131762"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1413" marR="0" lvl="2" indent="-100012"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598613" marR="0" lvl="3" indent="-112712"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5813" marR="0" lvl="4" indent="-112713"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3166" marR="0" lvl="5" indent="-125565"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0104" marR="0" lvl="6" indent="-125303"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7044" marR="0" lvl="7" indent="-125043"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3983" marR="0" lvl="8" indent="-124783"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457200" y="4767263"/>
            <a:ext cx="2133600" cy="273844"/>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116666"/>
              <a:buNone/>
              <a:defRPr sz="1200">
                <a:solidFill>
                  <a:srgbClr val="898989"/>
                </a:solidFill>
                <a:latin typeface="Calibri"/>
                <a:ea typeface="Calibri"/>
                <a:cs typeface="Calibri"/>
                <a:sym typeface="Calibri"/>
              </a:defRPr>
            </a:lvl1pPr>
            <a:lvl2pPr marL="455613" marR="0" lvl="1"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2pPr>
            <a:lvl3pPr marL="912813" marR="0" lvl="2"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3pPr>
            <a:lvl4pPr marL="1370013" marR="0" lvl="3"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4pPr>
            <a:lvl5pPr marL="1827213" marR="0" lvl="4" indent="1586"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ftr" idx="11"/>
          </p:nvPr>
        </p:nvSpPr>
        <p:spPr>
          <a:xfrm>
            <a:off x="3124200" y="4767263"/>
            <a:ext cx="2895600" cy="27384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ct val="116666"/>
              <a:buNone/>
              <a:defRPr sz="1200">
                <a:solidFill>
                  <a:srgbClr val="888888"/>
                </a:solidFill>
                <a:latin typeface="Calibri"/>
                <a:ea typeface="Calibri"/>
                <a:cs typeface="Calibri"/>
                <a:sym typeface="Calibri"/>
              </a:defRPr>
            </a:lvl1pPr>
            <a:lvl2pPr marL="455613" marR="0" lvl="1"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2pPr>
            <a:lvl3pPr marL="912813" marR="0" lvl="2"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3pPr>
            <a:lvl4pPr marL="1370013" marR="0" lvl="3"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4pPr>
            <a:lvl5pPr marL="1827213" marR="0" lvl="4" indent="1586"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sldNum" idx="12"/>
          </p:nvPr>
        </p:nvSpPr>
        <p:spPr>
          <a:xfrm>
            <a:off x="6553200" y="4767263"/>
            <a:ext cx="2133600" cy="273844"/>
          </a:xfrm>
          <a:prstGeom prst="rect">
            <a:avLst/>
          </a:prstGeom>
          <a:noFill/>
          <a:ln>
            <a:noFill/>
          </a:ln>
        </p:spPr>
        <p:txBody>
          <a:bodyPr wrap="square" lIns="91375" tIns="45675" rIns="91375" bIns="45675" anchor="ctr" anchorCtr="0">
            <a:noAutofit/>
          </a:bodyPr>
          <a:lstStyle/>
          <a:p>
            <a:pPr marL="0" marR="0" lvl="0" indent="0" algn="r" rtl="0">
              <a:spcBef>
                <a:spcPts val="0"/>
              </a:spcBef>
              <a:spcAft>
                <a:spcPts val="0"/>
              </a:spcAft>
              <a:buSzPct val="25000"/>
              <a:buNone/>
            </a:pPr>
            <a:fld id="{00000000-1234-1234-1234-123412341234}" type="slidenum">
              <a:rPr lang="en" sz="1200">
                <a:solidFill>
                  <a:srgbClr val="898989"/>
                </a:solidFill>
                <a:latin typeface="Calibri"/>
                <a:ea typeface="Calibri"/>
                <a:cs typeface="Calibri"/>
                <a:sym typeface="Calibri"/>
              </a:rPr>
              <a:t>‹#›</a:t>
            </a:fld>
            <a:endParaRPr lang="en" sz="1200">
              <a:solidFill>
                <a:srgbClr val="898989"/>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398859"/>
            <a:ext cx="8229600" cy="664369"/>
          </a:xfrm>
          <a:prstGeom prst="rect">
            <a:avLst/>
          </a:prstGeom>
          <a:noFill/>
          <a:ln>
            <a:noFill/>
          </a:ln>
        </p:spPr>
        <p:txBody>
          <a:bodyPr wrap="square" lIns="91425" tIns="91425" rIns="91425" bIns="91425" anchor="t" anchorCtr="0"/>
          <a:lstStyle>
            <a:lvl1pPr marL="0" marR="0" lvl="0" indent="0" algn="l" rtl="0">
              <a:spcBef>
                <a:spcPts val="0"/>
              </a:spcBef>
              <a:spcAft>
                <a:spcPts val="0"/>
              </a:spcAft>
              <a:buSzPct val="50000"/>
              <a:buNone/>
              <a:defRPr sz="2800" b="0" i="0" u="none" strike="noStrike" cap="none">
                <a:solidFill>
                  <a:schemeClr val="accent1"/>
                </a:solidFill>
                <a:latin typeface="Calibri"/>
                <a:ea typeface="Calibri"/>
                <a:cs typeface="Calibri"/>
                <a:sym typeface="Calibri"/>
              </a:defRPr>
            </a:lvl1pPr>
            <a:lvl2pPr marL="0" marR="0" lvl="1"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5pPr>
            <a:lvl6pPr marL="456940" marR="0" lvl="5" indent="-12439"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6pPr>
            <a:lvl7pPr marL="913879" marR="0" lvl="6" indent="-12179"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7pPr>
            <a:lvl8pPr marL="1370816" marR="0" lvl="7" indent="-11916"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8pPr>
            <a:lvl9pPr marL="1827756" marR="0" lvl="8" indent="-11656"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body" idx="1"/>
          </p:nvPr>
        </p:nvSpPr>
        <p:spPr>
          <a:xfrm>
            <a:off x="457200" y="1151335"/>
            <a:ext cx="4040188" cy="47982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SzPct val="100000"/>
              <a:buFont typeface="Arial"/>
              <a:buNone/>
              <a:defRPr sz="2400" b="1" i="0" u="none" strike="noStrike" cap="none">
                <a:solidFill>
                  <a:schemeClr val="dk1"/>
                </a:solidFill>
                <a:latin typeface="Calibri"/>
                <a:ea typeface="Calibri"/>
                <a:cs typeface="Calibri"/>
                <a:sym typeface="Calibri"/>
              </a:defRPr>
            </a:lvl1pPr>
            <a:lvl2pPr marL="456940" marR="0" lvl="1" indent="-12439" algn="l" rtl="0">
              <a:spcBef>
                <a:spcPts val="400"/>
              </a:spcBef>
              <a:spcAft>
                <a:spcPts val="0"/>
              </a:spcAft>
              <a:buClr>
                <a:schemeClr val="dk1"/>
              </a:buClr>
              <a:buSzPct val="100000"/>
              <a:buFont typeface="Arial"/>
              <a:buNone/>
              <a:defRPr sz="2000" b="1" i="0" u="none" strike="noStrike" cap="none">
                <a:solidFill>
                  <a:schemeClr val="dk1"/>
                </a:solidFill>
                <a:latin typeface="Calibri"/>
                <a:ea typeface="Calibri"/>
                <a:cs typeface="Calibri"/>
                <a:sym typeface="Calibri"/>
              </a:defRPr>
            </a:lvl2pPr>
            <a:lvl3pPr marL="913879" marR="0" lvl="2" indent="-12179" algn="l" rtl="0">
              <a:spcBef>
                <a:spcPts val="360"/>
              </a:spcBef>
              <a:spcAft>
                <a:spcPts val="0"/>
              </a:spcAft>
              <a:buClr>
                <a:schemeClr val="dk1"/>
              </a:buClr>
              <a:buSzPct val="100000"/>
              <a:buFont typeface="Arial"/>
              <a:buNone/>
              <a:defRPr sz="1800" b="1" i="0" u="none" strike="noStrike" cap="none">
                <a:solidFill>
                  <a:schemeClr val="dk1"/>
                </a:solidFill>
                <a:latin typeface="Calibri"/>
                <a:ea typeface="Calibri"/>
                <a:cs typeface="Calibri"/>
                <a:sym typeface="Calibri"/>
              </a:defRPr>
            </a:lvl3pPr>
            <a:lvl4pPr marL="1370816" marR="0" lvl="3" indent="-11916" algn="l" rtl="0">
              <a:spcBef>
                <a:spcPts val="320"/>
              </a:spcBef>
              <a:spcAft>
                <a:spcPts val="0"/>
              </a:spcAft>
              <a:buClr>
                <a:schemeClr val="dk1"/>
              </a:buClr>
              <a:buSzPct val="100000"/>
              <a:buFont typeface="Arial"/>
              <a:buNone/>
              <a:defRPr sz="1600" b="1" i="0" u="none" strike="noStrike" cap="none">
                <a:solidFill>
                  <a:schemeClr val="dk1"/>
                </a:solidFill>
                <a:latin typeface="Calibri"/>
                <a:ea typeface="Calibri"/>
                <a:cs typeface="Calibri"/>
                <a:sym typeface="Calibri"/>
              </a:defRPr>
            </a:lvl4pPr>
            <a:lvl5pPr marL="1827756" marR="0" lvl="4" indent="-11656" algn="l" rtl="0">
              <a:spcBef>
                <a:spcPts val="320"/>
              </a:spcBef>
              <a:spcAft>
                <a:spcPts val="0"/>
              </a:spcAft>
              <a:buClr>
                <a:schemeClr val="dk1"/>
              </a:buClr>
              <a:buSzPct val="100000"/>
              <a:buFont typeface="Arial"/>
              <a:buNone/>
              <a:defRPr sz="1600" b="1" i="0" u="none" strike="noStrike" cap="none">
                <a:solidFill>
                  <a:schemeClr val="dk1"/>
                </a:solidFill>
                <a:latin typeface="Calibri"/>
                <a:ea typeface="Calibri"/>
                <a:cs typeface="Calibri"/>
                <a:sym typeface="Calibri"/>
              </a:defRPr>
            </a:lvl5pPr>
            <a:lvl6pPr marL="2284696" marR="0" lvl="5" indent="-11396"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6pPr>
            <a:lvl7pPr marL="2741634" marR="0" lvl="6" indent="-11134"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7pPr>
            <a:lvl8pPr marL="3198574" marR="0" lvl="7" indent="-10873"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8pPr>
            <a:lvl9pPr marL="3655513" marR="0" lvl="8" indent="-10612"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body" idx="2"/>
          </p:nvPr>
        </p:nvSpPr>
        <p:spPr>
          <a:xfrm>
            <a:off x="457200" y="1631156"/>
            <a:ext cx="4040188" cy="2963466"/>
          </a:xfrm>
          <a:prstGeom prst="rect">
            <a:avLst/>
          </a:prstGeom>
          <a:noFill/>
          <a:ln>
            <a:noFill/>
          </a:ln>
        </p:spPr>
        <p:txBody>
          <a:bodyPr wrap="square" lIns="91425" tIns="91425" rIns="91425" bIns="91425" anchor="t" anchorCtr="0"/>
          <a:lstStyle>
            <a:lvl1pPr marL="341313" marR="0" lvl="0" indent="-188913"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1363" marR="0" lvl="1" indent="-157162"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1413" marR="0" lvl="2" indent="-112712"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598613" marR="0" lvl="3" indent="-125412"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5813" marR="0" lvl="4" indent="-125413"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3166" marR="0" lvl="5" indent="-138265"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0104" marR="0" lvl="6" indent="-138003"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7044" marR="0" lvl="7" indent="-137743"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3983" marR="0" lvl="8" indent="-137483"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body" idx="3"/>
          </p:nvPr>
        </p:nvSpPr>
        <p:spPr>
          <a:xfrm>
            <a:off x="4645026" y="1151335"/>
            <a:ext cx="4041775" cy="47982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SzPct val="100000"/>
              <a:buFont typeface="Arial"/>
              <a:buNone/>
              <a:defRPr sz="2400" b="1" i="0" u="none" strike="noStrike" cap="none">
                <a:solidFill>
                  <a:schemeClr val="dk1"/>
                </a:solidFill>
                <a:latin typeface="Calibri"/>
                <a:ea typeface="Calibri"/>
                <a:cs typeface="Calibri"/>
                <a:sym typeface="Calibri"/>
              </a:defRPr>
            </a:lvl1pPr>
            <a:lvl2pPr marL="456940" marR="0" lvl="1" indent="-12439" algn="l" rtl="0">
              <a:spcBef>
                <a:spcPts val="400"/>
              </a:spcBef>
              <a:spcAft>
                <a:spcPts val="0"/>
              </a:spcAft>
              <a:buClr>
                <a:schemeClr val="dk1"/>
              </a:buClr>
              <a:buSzPct val="100000"/>
              <a:buFont typeface="Arial"/>
              <a:buNone/>
              <a:defRPr sz="2000" b="1" i="0" u="none" strike="noStrike" cap="none">
                <a:solidFill>
                  <a:schemeClr val="dk1"/>
                </a:solidFill>
                <a:latin typeface="Calibri"/>
                <a:ea typeface="Calibri"/>
                <a:cs typeface="Calibri"/>
                <a:sym typeface="Calibri"/>
              </a:defRPr>
            </a:lvl2pPr>
            <a:lvl3pPr marL="913879" marR="0" lvl="2" indent="-12179" algn="l" rtl="0">
              <a:spcBef>
                <a:spcPts val="360"/>
              </a:spcBef>
              <a:spcAft>
                <a:spcPts val="0"/>
              </a:spcAft>
              <a:buClr>
                <a:schemeClr val="dk1"/>
              </a:buClr>
              <a:buSzPct val="100000"/>
              <a:buFont typeface="Arial"/>
              <a:buNone/>
              <a:defRPr sz="1800" b="1" i="0" u="none" strike="noStrike" cap="none">
                <a:solidFill>
                  <a:schemeClr val="dk1"/>
                </a:solidFill>
                <a:latin typeface="Calibri"/>
                <a:ea typeface="Calibri"/>
                <a:cs typeface="Calibri"/>
                <a:sym typeface="Calibri"/>
              </a:defRPr>
            </a:lvl3pPr>
            <a:lvl4pPr marL="1370816" marR="0" lvl="3" indent="-11916" algn="l" rtl="0">
              <a:spcBef>
                <a:spcPts val="320"/>
              </a:spcBef>
              <a:spcAft>
                <a:spcPts val="0"/>
              </a:spcAft>
              <a:buClr>
                <a:schemeClr val="dk1"/>
              </a:buClr>
              <a:buSzPct val="100000"/>
              <a:buFont typeface="Arial"/>
              <a:buNone/>
              <a:defRPr sz="1600" b="1" i="0" u="none" strike="noStrike" cap="none">
                <a:solidFill>
                  <a:schemeClr val="dk1"/>
                </a:solidFill>
                <a:latin typeface="Calibri"/>
                <a:ea typeface="Calibri"/>
                <a:cs typeface="Calibri"/>
                <a:sym typeface="Calibri"/>
              </a:defRPr>
            </a:lvl4pPr>
            <a:lvl5pPr marL="1827756" marR="0" lvl="4" indent="-11656" algn="l" rtl="0">
              <a:spcBef>
                <a:spcPts val="320"/>
              </a:spcBef>
              <a:spcAft>
                <a:spcPts val="0"/>
              </a:spcAft>
              <a:buClr>
                <a:schemeClr val="dk1"/>
              </a:buClr>
              <a:buSzPct val="100000"/>
              <a:buFont typeface="Arial"/>
              <a:buNone/>
              <a:defRPr sz="1600" b="1" i="0" u="none" strike="noStrike" cap="none">
                <a:solidFill>
                  <a:schemeClr val="dk1"/>
                </a:solidFill>
                <a:latin typeface="Calibri"/>
                <a:ea typeface="Calibri"/>
                <a:cs typeface="Calibri"/>
                <a:sym typeface="Calibri"/>
              </a:defRPr>
            </a:lvl5pPr>
            <a:lvl6pPr marL="2284696" marR="0" lvl="5" indent="-11396"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6pPr>
            <a:lvl7pPr marL="2741634" marR="0" lvl="6" indent="-11134"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7pPr>
            <a:lvl8pPr marL="3198574" marR="0" lvl="7" indent="-10873"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8pPr>
            <a:lvl9pPr marL="3655513" marR="0" lvl="8" indent="-10612"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body" idx="4"/>
          </p:nvPr>
        </p:nvSpPr>
        <p:spPr>
          <a:xfrm>
            <a:off x="4645026" y="1631156"/>
            <a:ext cx="4041775" cy="2963466"/>
          </a:xfrm>
          <a:prstGeom prst="rect">
            <a:avLst/>
          </a:prstGeom>
          <a:noFill/>
          <a:ln>
            <a:noFill/>
          </a:ln>
        </p:spPr>
        <p:txBody>
          <a:bodyPr wrap="square" lIns="91425" tIns="91425" rIns="91425" bIns="91425" anchor="t" anchorCtr="0"/>
          <a:lstStyle>
            <a:lvl1pPr marL="341313" marR="0" lvl="0" indent="-188913"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1363" marR="0" lvl="1" indent="-157162"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1413" marR="0" lvl="2" indent="-112712"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598613" marR="0" lvl="3" indent="-125412"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5813" marR="0" lvl="4" indent="-125413"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3166" marR="0" lvl="5" indent="-138265"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0104" marR="0" lvl="6" indent="-138003"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7044" marR="0" lvl="7" indent="-137743"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3983" marR="0" lvl="8" indent="-137483"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dt" idx="10"/>
          </p:nvPr>
        </p:nvSpPr>
        <p:spPr>
          <a:xfrm>
            <a:off x="457200" y="4767263"/>
            <a:ext cx="2133600" cy="273844"/>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116666"/>
              <a:buNone/>
              <a:defRPr sz="1200">
                <a:solidFill>
                  <a:srgbClr val="898989"/>
                </a:solidFill>
                <a:latin typeface="Calibri"/>
                <a:ea typeface="Calibri"/>
                <a:cs typeface="Calibri"/>
                <a:sym typeface="Calibri"/>
              </a:defRPr>
            </a:lvl1pPr>
            <a:lvl2pPr marL="455613" marR="0" lvl="1"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2pPr>
            <a:lvl3pPr marL="912813" marR="0" lvl="2"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3pPr>
            <a:lvl4pPr marL="1370013" marR="0" lvl="3"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4pPr>
            <a:lvl5pPr marL="1827213" marR="0" lvl="4" indent="1586"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ftr" idx="11"/>
          </p:nvPr>
        </p:nvSpPr>
        <p:spPr>
          <a:xfrm>
            <a:off x="3124200" y="4767263"/>
            <a:ext cx="2895600" cy="27384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ct val="116666"/>
              <a:buNone/>
              <a:defRPr sz="1200">
                <a:solidFill>
                  <a:srgbClr val="888888"/>
                </a:solidFill>
                <a:latin typeface="Calibri"/>
                <a:ea typeface="Calibri"/>
                <a:cs typeface="Calibri"/>
                <a:sym typeface="Calibri"/>
              </a:defRPr>
            </a:lvl1pPr>
            <a:lvl2pPr marL="455613" marR="0" lvl="1"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2pPr>
            <a:lvl3pPr marL="912813" marR="0" lvl="2"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3pPr>
            <a:lvl4pPr marL="1370013" marR="0" lvl="3"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4pPr>
            <a:lvl5pPr marL="1827213" marR="0" lvl="4" indent="1586"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sldNum" idx="12"/>
          </p:nvPr>
        </p:nvSpPr>
        <p:spPr>
          <a:xfrm>
            <a:off x="6553200" y="4767263"/>
            <a:ext cx="2133600" cy="273844"/>
          </a:xfrm>
          <a:prstGeom prst="rect">
            <a:avLst/>
          </a:prstGeom>
          <a:noFill/>
          <a:ln>
            <a:noFill/>
          </a:ln>
        </p:spPr>
        <p:txBody>
          <a:bodyPr wrap="square" lIns="91375" tIns="45675" rIns="91375" bIns="45675" anchor="ctr" anchorCtr="0">
            <a:noAutofit/>
          </a:bodyPr>
          <a:lstStyle/>
          <a:p>
            <a:pPr marL="0" marR="0" lvl="0" indent="0" algn="r" rtl="0">
              <a:spcBef>
                <a:spcPts val="0"/>
              </a:spcBef>
              <a:spcAft>
                <a:spcPts val="0"/>
              </a:spcAft>
              <a:buSzPct val="25000"/>
              <a:buNone/>
            </a:pPr>
            <a:fld id="{00000000-1234-1234-1234-123412341234}" type="slidenum">
              <a:rPr lang="en" sz="1200">
                <a:solidFill>
                  <a:srgbClr val="898989"/>
                </a:solidFill>
                <a:latin typeface="Calibri"/>
                <a:ea typeface="Calibri"/>
                <a:cs typeface="Calibri"/>
                <a:sym typeface="Calibri"/>
              </a:rPr>
              <a:t>‹#›</a:t>
            </a:fld>
            <a:endParaRPr lang="en" sz="1200">
              <a:solidFill>
                <a:srgbClr val="898989"/>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398859"/>
            <a:ext cx="8229600" cy="664369"/>
          </a:xfrm>
          <a:prstGeom prst="rect">
            <a:avLst/>
          </a:prstGeom>
          <a:noFill/>
          <a:ln>
            <a:noFill/>
          </a:ln>
        </p:spPr>
        <p:txBody>
          <a:bodyPr wrap="square" lIns="91425" tIns="91425" rIns="91425" bIns="91425" anchor="t" anchorCtr="0"/>
          <a:lstStyle>
            <a:lvl1pPr marL="0" marR="0" lvl="0" indent="0" algn="l" rtl="0">
              <a:spcBef>
                <a:spcPts val="0"/>
              </a:spcBef>
              <a:spcAft>
                <a:spcPts val="0"/>
              </a:spcAft>
              <a:buSzPct val="50000"/>
              <a:buNone/>
              <a:defRPr sz="2800" b="0" i="0" u="none" strike="noStrike" cap="none">
                <a:solidFill>
                  <a:schemeClr val="accent1"/>
                </a:solidFill>
                <a:latin typeface="Calibri"/>
                <a:ea typeface="Calibri"/>
                <a:cs typeface="Calibri"/>
                <a:sym typeface="Calibri"/>
              </a:defRPr>
            </a:lvl1pPr>
            <a:lvl2pPr marL="0" marR="0" lvl="1"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5pPr>
            <a:lvl6pPr marL="456940" marR="0" lvl="5" indent="-12439"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6pPr>
            <a:lvl7pPr marL="913879" marR="0" lvl="6" indent="-12179"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7pPr>
            <a:lvl8pPr marL="1370816" marR="0" lvl="7" indent="-11916"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8pPr>
            <a:lvl9pPr marL="1827756" marR="0" lvl="8" indent="-11656"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dt" idx="10"/>
          </p:nvPr>
        </p:nvSpPr>
        <p:spPr>
          <a:xfrm>
            <a:off x="457200" y="4767263"/>
            <a:ext cx="2133600" cy="273844"/>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116666"/>
              <a:buNone/>
              <a:defRPr sz="1200">
                <a:solidFill>
                  <a:srgbClr val="898989"/>
                </a:solidFill>
                <a:latin typeface="Calibri"/>
                <a:ea typeface="Calibri"/>
                <a:cs typeface="Calibri"/>
                <a:sym typeface="Calibri"/>
              </a:defRPr>
            </a:lvl1pPr>
            <a:lvl2pPr marL="455613" marR="0" lvl="1"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2pPr>
            <a:lvl3pPr marL="912813" marR="0" lvl="2"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3pPr>
            <a:lvl4pPr marL="1370013" marR="0" lvl="3"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4pPr>
            <a:lvl5pPr marL="1827213" marR="0" lvl="4" indent="1586"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ftr" idx="11"/>
          </p:nvPr>
        </p:nvSpPr>
        <p:spPr>
          <a:xfrm>
            <a:off x="3124200" y="4767263"/>
            <a:ext cx="2895600" cy="27384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ct val="116666"/>
              <a:buNone/>
              <a:defRPr sz="1200">
                <a:solidFill>
                  <a:srgbClr val="888888"/>
                </a:solidFill>
                <a:latin typeface="Calibri"/>
                <a:ea typeface="Calibri"/>
                <a:cs typeface="Calibri"/>
                <a:sym typeface="Calibri"/>
              </a:defRPr>
            </a:lvl1pPr>
            <a:lvl2pPr marL="455613" marR="0" lvl="1"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2pPr>
            <a:lvl3pPr marL="912813" marR="0" lvl="2"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3pPr>
            <a:lvl4pPr marL="1370013" marR="0" lvl="3"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4pPr>
            <a:lvl5pPr marL="1827213" marR="0" lvl="4" indent="1586"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sldNum" idx="12"/>
          </p:nvPr>
        </p:nvSpPr>
        <p:spPr>
          <a:xfrm>
            <a:off x="6553200" y="4767263"/>
            <a:ext cx="2133600" cy="273844"/>
          </a:xfrm>
          <a:prstGeom prst="rect">
            <a:avLst/>
          </a:prstGeom>
          <a:noFill/>
          <a:ln>
            <a:noFill/>
          </a:ln>
        </p:spPr>
        <p:txBody>
          <a:bodyPr wrap="square" lIns="91375" tIns="45675" rIns="91375" bIns="45675" anchor="ctr" anchorCtr="0">
            <a:noAutofit/>
          </a:bodyPr>
          <a:lstStyle/>
          <a:p>
            <a:pPr marL="0" marR="0" lvl="0" indent="0" algn="r" rtl="0">
              <a:spcBef>
                <a:spcPts val="0"/>
              </a:spcBef>
              <a:spcAft>
                <a:spcPts val="0"/>
              </a:spcAft>
              <a:buSzPct val="25000"/>
              <a:buNone/>
            </a:pPr>
            <a:fld id="{00000000-1234-1234-1234-123412341234}" type="slidenum">
              <a:rPr lang="en" sz="1200">
                <a:solidFill>
                  <a:srgbClr val="898989"/>
                </a:solidFill>
                <a:latin typeface="Calibri"/>
                <a:ea typeface="Calibri"/>
                <a:cs typeface="Calibri"/>
                <a:sym typeface="Calibri"/>
              </a:rPr>
              <a:t>‹#›</a:t>
            </a:fld>
            <a:endParaRPr lang="en" sz="1200">
              <a:solidFill>
                <a:srgbClr val="898989"/>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5"/>
        <p:cNvGrpSpPr/>
        <p:nvPr/>
      </p:nvGrpSpPr>
      <p:grpSpPr>
        <a:xfrm>
          <a:off x="0" y="0"/>
          <a:ext cx="0" cy="0"/>
          <a:chOff x="0" y="0"/>
          <a:chExt cx="0" cy="0"/>
        </a:xfrm>
      </p:grpSpPr>
      <p:sp>
        <p:nvSpPr>
          <p:cNvPr id="106" name="Shape 106"/>
          <p:cNvSpPr txBox="1">
            <a:spLocks noGrp="1"/>
          </p:cNvSpPr>
          <p:nvPr>
            <p:ph type="dt" idx="10"/>
          </p:nvPr>
        </p:nvSpPr>
        <p:spPr>
          <a:xfrm>
            <a:off x="457200" y="4767263"/>
            <a:ext cx="2133600" cy="273844"/>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116666"/>
              <a:buNone/>
              <a:defRPr sz="1200">
                <a:solidFill>
                  <a:srgbClr val="898989"/>
                </a:solidFill>
                <a:latin typeface="Calibri"/>
                <a:ea typeface="Calibri"/>
                <a:cs typeface="Calibri"/>
                <a:sym typeface="Calibri"/>
              </a:defRPr>
            </a:lvl1pPr>
            <a:lvl2pPr marL="455613" marR="0" lvl="1"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2pPr>
            <a:lvl3pPr marL="912813" marR="0" lvl="2"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3pPr>
            <a:lvl4pPr marL="1370013" marR="0" lvl="3"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4pPr>
            <a:lvl5pPr marL="1827213" marR="0" lvl="4" indent="1586"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ftr" idx="11"/>
          </p:nvPr>
        </p:nvSpPr>
        <p:spPr>
          <a:xfrm>
            <a:off x="3124200" y="4767263"/>
            <a:ext cx="2895600" cy="27384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ct val="116666"/>
              <a:buNone/>
              <a:defRPr sz="1200">
                <a:solidFill>
                  <a:srgbClr val="888888"/>
                </a:solidFill>
                <a:latin typeface="Calibri"/>
                <a:ea typeface="Calibri"/>
                <a:cs typeface="Calibri"/>
                <a:sym typeface="Calibri"/>
              </a:defRPr>
            </a:lvl1pPr>
            <a:lvl2pPr marL="455613" marR="0" lvl="1"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2pPr>
            <a:lvl3pPr marL="912813" marR="0" lvl="2"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3pPr>
            <a:lvl4pPr marL="1370013" marR="0" lvl="3"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4pPr>
            <a:lvl5pPr marL="1827213" marR="0" lvl="4" indent="1586"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sldNum" idx="12"/>
          </p:nvPr>
        </p:nvSpPr>
        <p:spPr>
          <a:xfrm>
            <a:off x="6553200" y="4767263"/>
            <a:ext cx="2133600" cy="273844"/>
          </a:xfrm>
          <a:prstGeom prst="rect">
            <a:avLst/>
          </a:prstGeom>
          <a:noFill/>
          <a:ln>
            <a:noFill/>
          </a:ln>
        </p:spPr>
        <p:txBody>
          <a:bodyPr wrap="square" lIns="91375" tIns="45675" rIns="91375" bIns="45675" anchor="ctr" anchorCtr="0">
            <a:noAutofit/>
          </a:bodyPr>
          <a:lstStyle/>
          <a:p>
            <a:pPr marL="0" marR="0" lvl="0" indent="0" algn="r" rtl="0">
              <a:spcBef>
                <a:spcPts val="0"/>
              </a:spcBef>
              <a:spcAft>
                <a:spcPts val="0"/>
              </a:spcAft>
              <a:buSzPct val="25000"/>
              <a:buNone/>
            </a:pPr>
            <a:fld id="{00000000-1234-1234-1234-123412341234}" type="slidenum">
              <a:rPr lang="en" sz="1200">
                <a:solidFill>
                  <a:srgbClr val="898989"/>
                </a:solidFill>
                <a:latin typeface="Calibri"/>
                <a:ea typeface="Calibri"/>
                <a:cs typeface="Calibri"/>
                <a:sym typeface="Calibri"/>
              </a:rPr>
              <a:t>‹#›</a:t>
            </a:fld>
            <a:endParaRPr lang="en" sz="1200">
              <a:solidFill>
                <a:srgbClr val="898989"/>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2" y="204788"/>
            <a:ext cx="3008313" cy="871537"/>
          </a:xfrm>
          <a:prstGeom prst="rect">
            <a:avLst/>
          </a:prstGeom>
          <a:noFill/>
          <a:ln>
            <a:noFill/>
          </a:ln>
        </p:spPr>
        <p:txBody>
          <a:bodyPr wrap="square" lIns="91425" tIns="91425" rIns="91425" bIns="91425" anchor="b" anchorCtr="0"/>
          <a:lstStyle>
            <a:lvl1pPr marL="0" marR="0" lvl="0" indent="0" algn="l" rtl="0">
              <a:spcBef>
                <a:spcPts val="0"/>
              </a:spcBef>
              <a:spcAft>
                <a:spcPts val="0"/>
              </a:spcAft>
              <a:buSzPct val="70000"/>
              <a:buNone/>
              <a:defRPr sz="2000" b="1" i="0" u="none" strike="noStrike" cap="none">
                <a:solidFill>
                  <a:schemeClr val="accent1"/>
                </a:solidFill>
                <a:latin typeface="Calibri"/>
                <a:ea typeface="Calibri"/>
                <a:cs typeface="Calibri"/>
                <a:sym typeface="Calibri"/>
              </a:defRPr>
            </a:lvl1pPr>
            <a:lvl2pPr marL="0" marR="0" lvl="1"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5pPr>
            <a:lvl6pPr marL="456940" marR="0" lvl="5" indent="-12439"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6pPr>
            <a:lvl7pPr marL="913879" marR="0" lvl="6" indent="-12179"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7pPr>
            <a:lvl8pPr marL="1370816" marR="0" lvl="7" indent="-11916"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8pPr>
            <a:lvl9pPr marL="1827756" marR="0" lvl="8" indent="-11656"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body" idx="1"/>
          </p:nvPr>
        </p:nvSpPr>
        <p:spPr>
          <a:xfrm>
            <a:off x="3575050" y="204791"/>
            <a:ext cx="5111750" cy="4389835"/>
          </a:xfrm>
          <a:prstGeom prst="rect">
            <a:avLst/>
          </a:prstGeom>
          <a:noFill/>
          <a:ln>
            <a:noFill/>
          </a:ln>
        </p:spPr>
        <p:txBody>
          <a:bodyPr wrap="square" lIns="91425" tIns="91425" rIns="91425" bIns="91425" anchor="t" anchorCtr="0"/>
          <a:lstStyle>
            <a:lvl1pPr marL="341313" marR="0" lvl="0" indent="-138113"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1363" marR="0" lvl="1" indent="-106362"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1413" marR="0" lvl="2" indent="-74612"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598613" marR="0" lvl="3" indent="-100012"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5813" marR="0" lvl="4" indent="-100013"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3166" marR="0" lvl="5" indent="-112865"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0104" marR="0" lvl="6" indent="-11260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7044" marR="0" lvl="7" indent="-11234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3983" marR="0" lvl="8" indent="-11208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body" idx="2"/>
          </p:nvPr>
        </p:nvSpPr>
        <p:spPr>
          <a:xfrm>
            <a:off x="457202" y="1076328"/>
            <a:ext cx="3008313" cy="3518297"/>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dk1"/>
              </a:buClr>
              <a:buSzPct val="100000"/>
              <a:buFont typeface="Arial"/>
              <a:buNone/>
              <a:defRPr sz="1400" b="0" i="0" u="none" strike="noStrike" cap="none">
                <a:solidFill>
                  <a:schemeClr val="dk1"/>
                </a:solidFill>
                <a:latin typeface="Calibri"/>
                <a:ea typeface="Calibri"/>
                <a:cs typeface="Calibri"/>
                <a:sym typeface="Calibri"/>
              </a:defRPr>
            </a:lvl1pPr>
            <a:lvl2pPr marL="456940" marR="0" lvl="1" indent="-12439" algn="l" rtl="0">
              <a:spcBef>
                <a:spcPts val="240"/>
              </a:spcBef>
              <a:spcAft>
                <a:spcPts val="0"/>
              </a:spcAft>
              <a:buClr>
                <a:schemeClr val="dk1"/>
              </a:buClr>
              <a:buSzPct val="100000"/>
              <a:buFont typeface="Arial"/>
              <a:buNone/>
              <a:defRPr sz="1200" b="0" i="0" u="none" strike="noStrike" cap="none">
                <a:solidFill>
                  <a:schemeClr val="dk1"/>
                </a:solidFill>
                <a:latin typeface="Calibri"/>
                <a:ea typeface="Calibri"/>
                <a:cs typeface="Calibri"/>
                <a:sym typeface="Calibri"/>
              </a:defRPr>
            </a:lvl2pPr>
            <a:lvl3pPr marL="913879" marR="0" lvl="2" indent="-12179" algn="l" rtl="0">
              <a:spcBef>
                <a:spcPts val="200"/>
              </a:spcBef>
              <a:spcAft>
                <a:spcPts val="0"/>
              </a:spcAft>
              <a:buClr>
                <a:schemeClr val="dk1"/>
              </a:buClr>
              <a:buSzPct val="100000"/>
              <a:buFont typeface="Arial"/>
              <a:buNone/>
              <a:defRPr sz="1000" b="0" i="0" u="none" strike="noStrike" cap="none">
                <a:solidFill>
                  <a:schemeClr val="dk1"/>
                </a:solidFill>
                <a:latin typeface="Calibri"/>
                <a:ea typeface="Calibri"/>
                <a:cs typeface="Calibri"/>
                <a:sym typeface="Calibri"/>
              </a:defRPr>
            </a:lvl3pPr>
            <a:lvl4pPr marL="1370816" marR="0" lvl="3" indent="-11916" algn="l" rtl="0">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4pPr>
            <a:lvl5pPr marL="1827756" marR="0" lvl="4" indent="-11656" algn="l" rtl="0">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5pPr>
            <a:lvl6pPr marL="2284696" marR="0" lvl="5" indent="-11396"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6pPr>
            <a:lvl7pPr marL="2741634" marR="0" lvl="6" indent="-11134"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7pPr>
            <a:lvl8pPr marL="3198574" marR="0" lvl="7" indent="-10873"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8pPr>
            <a:lvl9pPr marL="3655513" marR="0" lvl="8" indent="-10612"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dt" idx="10"/>
          </p:nvPr>
        </p:nvSpPr>
        <p:spPr>
          <a:xfrm>
            <a:off x="457200" y="4767263"/>
            <a:ext cx="2133600" cy="273844"/>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116666"/>
              <a:buNone/>
              <a:defRPr sz="1200">
                <a:solidFill>
                  <a:srgbClr val="898989"/>
                </a:solidFill>
                <a:latin typeface="Calibri"/>
                <a:ea typeface="Calibri"/>
                <a:cs typeface="Calibri"/>
                <a:sym typeface="Calibri"/>
              </a:defRPr>
            </a:lvl1pPr>
            <a:lvl2pPr marL="455613" marR="0" lvl="1"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2pPr>
            <a:lvl3pPr marL="912813" marR="0" lvl="2"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3pPr>
            <a:lvl4pPr marL="1370013" marR="0" lvl="3"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4pPr>
            <a:lvl5pPr marL="1827213" marR="0" lvl="4" indent="1586"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ftr" idx="11"/>
          </p:nvPr>
        </p:nvSpPr>
        <p:spPr>
          <a:xfrm>
            <a:off x="3124200" y="4767263"/>
            <a:ext cx="2895600" cy="27384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ct val="116666"/>
              <a:buNone/>
              <a:defRPr sz="1200">
                <a:solidFill>
                  <a:srgbClr val="888888"/>
                </a:solidFill>
                <a:latin typeface="Calibri"/>
                <a:ea typeface="Calibri"/>
                <a:cs typeface="Calibri"/>
                <a:sym typeface="Calibri"/>
              </a:defRPr>
            </a:lvl1pPr>
            <a:lvl2pPr marL="455613" marR="0" lvl="1"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2pPr>
            <a:lvl3pPr marL="912813" marR="0" lvl="2"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3pPr>
            <a:lvl4pPr marL="1370013" marR="0" lvl="3"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4pPr>
            <a:lvl5pPr marL="1827213" marR="0" lvl="4" indent="1586"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sldNum" idx="12"/>
          </p:nvPr>
        </p:nvSpPr>
        <p:spPr>
          <a:xfrm>
            <a:off x="6553200" y="4767263"/>
            <a:ext cx="2133600" cy="273844"/>
          </a:xfrm>
          <a:prstGeom prst="rect">
            <a:avLst/>
          </a:prstGeom>
          <a:noFill/>
          <a:ln>
            <a:noFill/>
          </a:ln>
        </p:spPr>
        <p:txBody>
          <a:bodyPr wrap="square" lIns="91375" tIns="45675" rIns="91375" bIns="45675" anchor="ctr" anchorCtr="0">
            <a:noAutofit/>
          </a:bodyPr>
          <a:lstStyle/>
          <a:p>
            <a:pPr marL="0" marR="0" lvl="0" indent="0" algn="r" rtl="0">
              <a:spcBef>
                <a:spcPts val="0"/>
              </a:spcBef>
              <a:spcAft>
                <a:spcPts val="0"/>
              </a:spcAft>
              <a:buSzPct val="25000"/>
              <a:buNone/>
            </a:pPr>
            <a:fld id="{00000000-1234-1234-1234-123412341234}" type="slidenum">
              <a:rPr lang="en" sz="1200">
                <a:solidFill>
                  <a:srgbClr val="898989"/>
                </a:solidFill>
                <a:latin typeface="Calibri"/>
                <a:ea typeface="Calibri"/>
                <a:cs typeface="Calibri"/>
                <a:sym typeface="Calibri"/>
              </a:rPr>
              <a:t>‹#›</a:t>
            </a:fld>
            <a:endParaRPr lang="en" sz="1200">
              <a:solidFill>
                <a:srgbClr val="898989"/>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1792288" y="3600450"/>
            <a:ext cx="5486400" cy="425053"/>
          </a:xfrm>
          <a:prstGeom prst="rect">
            <a:avLst/>
          </a:prstGeom>
          <a:noFill/>
          <a:ln>
            <a:noFill/>
          </a:ln>
        </p:spPr>
        <p:txBody>
          <a:bodyPr wrap="square" lIns="91425" tIns="91425" rIns="91425" bIns="91425" anchor="b" anchorCtr="0"/>
          <a:lstStyle>
            <a:lvl1pPr marL="0" marR="0" lvl="0" indent="0" algn="l" rtl="0">
              <a:spcBef>
                <a:spcPts val="0"/>
              </a:spcBef>
              <a:spcAft>
                <a:spcPts val="0"/>
              </a:spcAft>
              <a:buSzPct val="70000"/>
              <a:buNone/>
              <a:defRPr sz="2000" b="1" i="0" u="none" strike="noStrike" cap="none">
                <a:solidFill>
                  <a:schemeClr val="accent1"/>
                </a:solidFill>
                <a:latin typeface="Calibri"/>
                <a:ea typeface="Calibri"/>
                <a:cs typeface="Calibri"/>
                <a:sym typeface="Calibri"/>
              </a:defRPr>
            </a:lvl1pPr>
            <a:lvl2pPr marL="0" marR="0" lvl="1"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5pPr>
            <a:lvl6pPr marL="456940" marR="0" lvl="5" indent="-12439"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6pPr>
            <a:lvl7pPr marL="913879" marR="0" lvl="6" indent="-12179"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7pPr>
            <a:lvl8pPr marL="1370816" marR="0" lvl="7" indent="-11916"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8pPr>
            <a:lvl9pPr marL="1827756" marR="0" lvl="8" indent="-11656"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9pPr>
          </a:lstStyle>
          <a:p>
            <a:endParaRPr/>
          </a:p>
        </p:txBody>
      </p:sp>
      <p:sp>
        <p:nvSpPr>
          <p:cNvPr id="118" name="Shape 118"/>
          <p:cNvSpPr>
            <a:spLocks noGrp="1"/>
          </p:cNvSpPr>
          <p:nvPr>
            <p:ph type="pic" idx="2"/>
          </p:nvPr>
        </p:nvSpPr>
        <p:spPr>
          <a:xfrm>
            <a:off x="1792288" y="459581"/>
            <a:ext cx="5486400" cy="3086100"/>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dk1"/>
              </a:buClr>
              <a:buSzPct val="100000"/>
              <a:buFont typeface="Arial"/>
              <a:buNone/>
              <a:defRPr sz="3200" b="0" i="0" u="none" strike="noStrike" cap="none">
                <a:solidFill>
                  <a:schemeClr val="dk1"/>
                </a:solidFill>
                <a:latin typeface="Calibri"/>
                <a:ea typeface="Calibri"/>
                <a:cs typeface="Calibri"/>
                <a:sym typeface="Calibri"/>
              </a:defRPr>
            </a:lvl1pPr>
            <a:lvl2pPr marL="456940" marR="0" lvl="1" indent="-12439" algn="l" rtl="0">
              <a:spcBef>
                <a:spcPts val="560"/>
              </a:spcBef>
              <a:spcAft>
                <a:spcPts val="0"/>
              </a:spcAft>
              <a:buClr>
                <a:schemeClr val="dk1"/>
              </a:buClr>
              <a:buSzPct val="100000"/>
              <a:buFont typeface="Arial"/>
              <a:buNone/>
              <a:defRPr sz="2800" b="0" i="0" u="none" strike="noStrike" cap="none">
                <a:solidFill>
                  <a:schemeClr val="dk1"/>
                </a:solidFill>
                <a:latin typeface="Calibri"/>
                <a:ea typeface="Calibri"/>
                <a:cs typeface="Calibri"/>
                <a:sym typeface="Calibri"/>
              </a:defRPr>
            </a:lvl2pPr>
            <a:lvl3pPr marL="913879" marR="0" lvl="2" indent="-12179" algn="l" rtl="0">
              <a:spcBef>
                <a:spcPts val="480"/>
              </a:spcBef>
              <a:spcAft>
                <a:spcPts val="0"/>
              </a:spcAft>
              <a:buClr>
                <a:schemeClr val="dk1"/>
              </a:buClr>
              <a:buSzPct val="100000"/>
              <a:buFont typeface="Arial"/>
              <a:buNone/>
              <a:defRPr sz="2400" b="0" i="0" u="none" strike="noStrike" cap="none">
                <a:solidFill>
                  <a:schemeClr val="dk1"/>
                </a:solidFill>
                <a:latin typeface="Calibri"/>
                <a:ea typeface="Calibri"/>
                <a:cs typeface="Calibri"/>
                <a:sym typeface="Calibri"/>
              </a:defRPr>
            </a:lvl3pPr>
            <a:lvl4pPr marL="1370816" marR="0" lvl="3" indent="-11916" algn="l" rtl="0">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4pPr>
            <a:lvl5pPr marL="1827756" marR="0" lvl="4" indent="-11656" algn="l" rtl="0">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5pPr>
            <a:lvl6pPr marL="2284696" marR="0" lvl="5" indent="-11396" algn="l" rtl="0">
              <a:spcBef>
                <a:spcPts val="400"/>
              </a:spcBef>
              <a:buClr>
                <a:schemeClr val="dk1"/>
              </a:buClr>
              <a:buSzPct val="100000"/>
              <a:buFont typeface="Arial"/>
              <a:buNone/>
              <a:defRPr sz="2000" b="0" i="0" u="none" strike="noStrike" cap="none">
                <a:solidFill>
                  <a:schemeClr val="dk1"/>
                </a:solidFill>
                <a:latin typeface="Calibri"/>
                <a:ea typeface="Calibri"/>
                <a:cs typeface="Calibri"/>
                <a:sym typeface="Calibri"/>
              </a:defRPr>
            </a:lvl6pPr>
            <a:lvl7pPr marL="2741634" marR="0" lvl="6" indent="-11134" algn="l" rtl="0">
              <a:spcBef>
                <a:spcPts val="400"/>
              </a:spcBef>
              <a:buClr>
                <a:schemeClr val="dk1"/>
              </a:buClr>
              <a:buSzPct val="100000"/>
              <a:buFont typeface="Arial"/>
              <a:buNone/>
              <a:defRPr sz="2000" b="0" i="0" u="none" strike="noStrike" cap="none">
                <a:solidFill>
                  <a:schemeClr val="dk1"/>
                </a:solidFill>
                <a:latin typeface="Calibri"/>
                <a:ea typeface="Calibri"/>
                <a:cs typeface="Calibri"/>
                <a:sym typeface="Calibri"/>
              </a:defRPr>
            </a:lvl7pPr>
            <a:lvl8pPr marL="3198574" marR="0" lvl="7" indent="-10873" algn="l" rtl="0">
              <a:spcBef>
                <a:spcPts val="400"/>
              </a:spcBef>
              <a:buClr>
                <a:schemeClr val="dk1"/>
              </a:buClr>
              <a:buSzPct val="100000"/>
              <a:buFont typeface="Arial"/>
              <a:buNone/>
              <a:defRPr sz="2000" b="0" i="0" u="none" strike="noStrike" cap="none">
                <a:solidFill>
                  <a:schemeClr val="dk1"/>
                </a:solidFill>
                <a:latin typeface="Calibri"/>
                <a:ea typeface="Calibri"/>
                <a:cs typeface="Calibri"/>
                <a:sym typeface="Calibri"/>
              </a:defRPr>
            </a:lvl8pPr>
            <a:lvl9pPr marL="3655513" marR="0" lvl="8" indent="-10612" algn="l" rtl="0">
              <a:spcBef>
                <a:spcPts val="400"/>
              </a:spcBef>
              <a:buClr>
                <a:schemeClr val="dk1"/>
              </a:buClr>
              <a:buSzPct val="100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body" idx="1"/>
          </p:nvPr>
        </p:nvSpPr>
        <p:spPr>
          <a:xfrm>
            <a:off x="1792288" y="4025503"/>
            <a:ext cx="5486400" cy="603646"/>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dk1"/>
              </a:buClr>
              <a:buSzPct val="100000"/>
              <a:buFont typeface="Arial"/>
              <a:buNone/>
              <a:defRPr sz="1400" b="0" i="0" u="none" strike="noStrike" cap="none">
                <a:solidFill>
                  <a:schemeClr val="dk1"/>
                </a:solidFill>
                <a:latin typeface="Calibri"/>
                <a:ea typeface="Calibri"/>
                <a:cs typeface="Calibri"/>
                <a:sym typeface="Calibri"/>
              </a:defRPr>
            </a:lvl1pPr>
            <a:lvl2pPr marL="456940" marR="0" lvl="1" indent="-12439" algn="l" rtl="0">
              <a:spcBef>
                <a:spcPts val="240"/>
              </a:spcBef>
              <a:spcAft>
                <a:spcPts val="0"/>
              </a:spcAft>
              <a:buClr>
                <a:schemeClr val="dk1"/>
              </a:buClr>
              <a:buSzPct val="100000"/>
              <a:buFont typeface="Arial"/>
              <a:buNone/>
              <a:defRPr sz="1200" b="0" i="0" u="none" strike="noStrike" cap="none">
                <a:solidFill>
                  <a:schemeClr val="dk1"/>
                </a:solidFill>
                <a:latin typeface="Calibri"/>
                <a:ea typeface="Calibri"/>
                <a:cs typeface="Calibri"/>
                <a:sym typeface="Calibri"/>
              </a:defRPr>
            </a:lvl2pPr>
            <a:lvl3pPr marL="913879" marR="0" lvl="2" indent="-12179" algn="l" rtl="0">
              <a:spcBef>
                <a:spcPts val="200"/>
              </a:spcBef>
              <a:spcAft>
                <a:spcPts val="0"/>
              </a:spcAft>
              <a:buClr>
                <a:schemeClr val="dk1"/>
              </a:buClr>
              <a:buSzPct val="100000"/>
              <a:buFont typeface="Arial"/>
              <a:buNone/>
              <a:defRPr sz="1000" b="0" i="0" u="none" strike="noStrike" cap="none">
                <a:solidFill>
                  <a:schemeClr val="dk1"/>
                </a:solidFill>
                <a:latin typeface="Calibri"/>
                <a:ea typeface="Calibri"/>
                <a:cs typeface="Calibri"/>
                <a:sym typeface="Calibri"/>
              </a:defRPr>
            </a:lvl3pPr>
            <a:lvl4pPr marL="1370816" marR="0" lvl="3" indent="-11916" algn="l" rtl="0">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4pPr>
            <a:lvl5pPr marL="1827756" marR="0" lvl="4" indent="-11656" algn="l" rtl="0">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5pPr>
            <a:lvl6pPr marL="2284696" marR="0" lvl="5" indent="-11396"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6pPr>
            <a:lvl7pPr marL="2741634" marR="0" lvl="6" indent="-11134"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7pPr>
            <a:lvl8pPr marL="3198574" marR="0" lvl="7" indent="-10873"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8pPr>
            <a:lvl9pPr marL="3655513" marR="0" lvl="8" indent="-10612"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dt" idx="10"/>
          </p:nvPr>
        </p:nvSpPr>
        <p:spPr>
          <a:xfrm>
            <a:off x="457200" y="4767263"/>
            <a:ext cx="2133600" cy="273844"/>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116666"/>
              <a:buNone/>
              <a:defRPr sz="1200">
                <a:solidFill>
                  <a:srgbClr val="898989"/>
                </a:solidFill>
                <a:latin typeface="Calibri"/>
                <a:ea typeface="Calibri"/>
                <a:cs typeface="Calibri"/>
                <a:sym typeface="Calibri"/>
              </a:defRPr>
            </a:lvl1pPr>
            <a:lvl2pPr marL="455613" marR="0" lvl="1"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2pPr>
            <a:lvl3pPr marL="912813" marR="0" lvl="2"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3pPr>
            <a:lvl4pPr marL="1370013" marR="0" lvl="3"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4pPr>
            <a:lvl5pPr marL="1827213" marR="0" lvl="4" indent="1586"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ftr" idx="11"/>
          </p:nvPr>
        </p:nvSpPr>
        <p:spPr>
          <a:xfrm>
            <a:off x="3124200" y="4767263"/>
            <a:ext cx="2895600" cy="27384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ct val="116666"/>
              <a:buNone/>
              <a:defRPr sz="1200">
                <a:solidFill>
                  <a:srgbClr val="888888"/>
                </a:solidFill>
                <a:latin typeface="Calibri"/>
                <a:ea typeface="Calibri"/>
                <a:cs typeface="Calibri"/>
                <a:sym typeface="Calibri"/>
              </a:defRPr>
            </a:lvl1pPr>
            <a:lvl2pPr marL="455613" marR="0" lvl="1"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2pPr>
            <a:lvl3pPr marL="912813" marR="0" lvl="2"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3pPr>
            <a:lvl4pPr marL="1370013" marR="0" lvl="3"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4pPr>
            <a:lvl5pPr marL="1827213" marR="0" lvl="4" indent="1586"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sldNum" idx="12"/>
          </p:nvPr>
        </p:nvSpPr>
        <p:spPr>
          <a:xfrm>
            <a:off x="6553200" y="4767263"/>
            <a:ext cx="2133600" cy="273844"/>
          </a:xfrm>
          <a:prstGeom prst="rect">
            <a:avLst/>
          </a:prstGeom>
          <a:noFill/>
          <a:ln>
            <a:noFill/>
          </a:ln>
        </p:spPr>
        <p:txBody>
          <a:bodyPr wrap="square" lIns="91375" tIns="45675" rIns="91375" bIns="45675" anchor="ctr" anchorCtr="0">
            <a:noAutofit/>
          </a:bodyPr>
          <a:lstStyle/>
          <a:p>
            <a:pPr marL="0" marR="0" lvl="0" indent="0" algn="r" rtl="0">
              <a:spcBef>
                <a:spcPts val="0"/>
              </a:spcBef>
              <a:spcAft>
                <a:spcPts val="0"/>
              </a:spcAft>
              <a:buSzPct val="25000"/>
              <a:buNone/>
            </a:pPr>
            <a:fld id="{00000000-1234-1234-1234-123412341234}" type="slidenum">
              <a:rPr lang="en" sz="1200">
                <a:solidFill>
                  <a:srgbClr val="898989"/>
                </a:solidFill>
                <a:latin typeface="Calibri"/>
                <a:ea typeface="Calibri"/>
                <a:cs typeface="Calibri"/>
                <a:sym typeface="Calibri"/>
              </a:rPr>
              <a:t>‹#›</a:t>
            </a:fld>
            <a:endParaRPr lang="en" sz="1200">
              <a:solidFill>
                <a:srgbClr val="898989"/>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398859"/>
            <a:ext cx="8229600" cy="664369"/>
          </a:xfrm>
          <a:prstGeom prst="rect">
            <a:avLst/>
          </a:prstGeom>
          <a:noFill/>
          <a:ln>
            <a:noFill/>
          </a:ln>
        </p:spPr>
        <p:txBody>
          <a:bodyPr wrap="square" lIns="91425" tIns="91425" rIns="91425" bIns="91425" anchor="t" anchorCtr="0"/>
          <a:lstStyle>
            <a:lvl1pPr marL="0" marR="0" lvl="0" indent="0" algn="l" rtl="0">
              <a:spcBef>
                <a:spcPts val="0"/>
              </a:spcBef>
              <a:spcAft>
                <a:spcPts val="0"/>
              </a:spcAft>
              <a:buSzPct val="50000"/>
              <a:buNone/>
              <a:defRPr sz="2800" b="0" i="0" u="none" strike="noStrike" cap="none">
                <a:solidFill>
                  <a:schemeClr val="accent1"/>
                </a:solidFill>
                <a:latin typeface="Calibri"/>
                <a:ea typeface="Calibri"/>
                <a:cs typeface="Calibri"/>
                <a:sym typeface="Calibri"/>
              </a:defRPr>
            </a:lvl1pPr>
            <a:lvl2pPr marL="0" marR="0" lvl="1"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5pPr>
            <a:lvl6pPr marL="456940" marR="0" lvl="5" indent="-12439"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6pPr>
            <a:lvl7pPr marL="913879" marR="0" lvl="6" indent="-12179"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7pPr>
            <a:lvl8pPr marL="1370816" marR="0" lvl="7" indent="-11916"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8pPr>
            <a:lvl9pPr marL="1827756" marR="0" lvl="8" indent="-11656"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body" idx="1"/>
          </p:nvPr>
        </p:nvSpPr>
        <p:spPr>
          <a:xfrm rot="5400000">
            <a:off x="2874764" y="-1217414"/>
            <a:ext cx="3394472" cy="8229600"/>
          </a:xfrm>
          <a:prstGeom prst="rect">
            <a:avLst/>
          </a:prstGeom>
          <a:noFill/>
          <a:ln>
            <a:noFill/>
          </a:ln>
        </p:spPr>
        <p:txBody>
          <a:bodyPr wrap="square" lIns="91425" tIns="91425" rIns="91425" bIns="91425" anchor="t" anchorCtr="0"/>
          <a:lstStyle>
            <a:lvl1pPr marL="341313" marR="0" lvl="0" indent="-138113"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1363" marR="0" lvl="1" indent="-106362"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1413" marR="0" lvl="2" indent="-74612"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598613" marR="0" lvl="3" indent="-100012"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5813" marR="0" lvl="4" indent="-100013"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3166" marR="0" lvl="5" indent="-112865"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0104" marR="0" lvl="6" indent="-11260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7044" marR="0" lvl="7" indent="-11234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3983" marR="0" lvl="8" indent="-11208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dt" idx="10"/>
          </p:nvPr>
        </p:nvSpPr>
        <p:spPr>
          <a:xfrm>
            <a:off x="457200" y="4767263"/>
            <a:ext cx="2133600" cy="273844"/>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116666"/>
              <a:buNone/>
              <a:defRPr sz="1200">
                <a:solidFill>
                  <a:srgbClr val="898989"/>
                </a:solidFill>
                <a:latin typeface="Calibri"/>
                <a:ea typeface="Calibri"/>
                <a:cs typeface="Calibri"/>
                <a:sym typeface="Calibri"/>
              </a:defRPr>
            </a:lvl1pPr>
            <a:lvl2pPr marL="455613" marR="0" lvl="1"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2pPr>
            <a:lvl3pPr marL="912813" marR="0" lvl="2"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3pPr>
            <a:lvl4pPr marL="1370013" marR="0" lvl="3"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4pPr>
            <a:lvl5pPr marL="1827213" marR="0" lvl="4" indent="1586"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ftr" idx="11"/>
          </p:nvPr>
        </p:nvSpPr>
        <p:spPr>
          <a:xfrm>
            <a:off x="3124200" y="4767263"/>
            <a:ext cx="2895600" cy="27384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ct val="116666"/>
              <a:buNone/>
              <a:defRPr sz="1200">
                <a:solidFill>
                  <a:srgbClr val="888888"/>
                </a:solidFill>
                <a:latin typeface="Calibri"/>
                <a:ea typeface="Calibri"/>
                <a:cs typeface="Calibri"/>
                <a:sym typeface="Calibri"/>
              </a:defRPr>
            </a:lvl1pPr>
            <a:lvl2pPr marL="455613" marR="0" lvl="1"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2pPr>
            <a:lvl3pPr marL="912813" marR="0" lvl="2"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3pPr>
            <a:lvl4pPr marL="1370013" marR="0" lvl="3"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4pPr>
            <a:lvl5pPr marL="1827213" marR="0" lvl="4" indent="1586"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sldNum" idx="12"/>
          </p:nvPr>
        </p:nvSpPr>
        <p:spPr>
          <a:xfrm>
            <a:off x="6553200" y="4767263"/>
            <a:ext cx="2133600" cy="273844"/>
          </a:xfrm>
          <a:prstGeom prst="rect">
            <a:avLst/>
          </a:prstGeom>
          <a:noFill/>
          <a:ln>
            <a:noFill/>
          </a:ln>
        </p:spPr>
        <p:txBody>
          <a:bodyPr wrap="square" lIns="91375" tIns="45675" rIns="91375" bIns="45675" anchor="ctr" anchorCtr="0">
            <a:noAutofit/>
          </a:bodyPr>
          <a:lstStyle/>
          <a:p>
            <a:pPr marL="0" marR="0" lvl="0" indent="0" algn="r" rtl="0">
              <a:spcBef>
                <a:spcPts val="0"/>
              </a:spcBef>
              <a:spcAft>
                <a:spcPts val="0"/>
              </a:spcAft>
              <a:buSzPct val="25000"/>
              <a:buNone/>
            </a:pPr>
            <a:fld id="{00000000-1234-1234-1234-123412341234}" type="slidenum">
              <a:rPr lang="en" sz="1200">
                <a:solidFill>
                  <a:srgbClr val="898989"/>
                </a:solidFill>
                <a:latin typeface="Calibri"/>
                <a:ea typeface="Calibri"/>
                <a:cs typeface="Calibri"/>
                <a:sym typeface="Calibri"/>
              </a:rPr>
              <a:t>‹#›</a:t>
            </a:fld>
            <a:endParaRPr lang="en" sz="1200">
              <a:solidFill>
                <a:srgbClr val="898989"/>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rot="5400000">
            <a:off x="5463778" y="1371600"/>
            <a:ext cx="4388644" cy="2057400"/>
          </a:xfrm>
          <a:prstGeom prst="rect">
            <a:avLst/>
          </a:prstGeom>
          <a:noFill/>
          <a:ln>
            <a:noFill/>
          </a:ln>
        </p:spPr>
        <p:txBody>
          <a:bodyPr wrap="square" lIns="91425" tIns="91425" rIns="91425" bIns="91425" anchor="t" anchorCtr="0"/>
          <a:lstStyle>
            <a:lvl1pPr marL="0" marR="0" lvl="0" indent="0" algn="l" rtl="0">
              <a:spcBef>
                <a:spcPts val="0"/>
              </a:spcBef>
              <a:spcAft>
                <a:spcPts val="0"/>
              </a:spcAft>
              <a:buSzPct val="50000"/>
              <a:buNone/>
              <a:defRPr sz="2800" b="0" i="0" u="none" strike="noStrike" cap="none">
                <a:solidFill>
                  <a:schemeClr val="accent1"/>
                </a:solidFill>
                <a:latin typeface="Calibri"/>
                <a:ea typeface="Calibri"/>
                <a:cs typeface="Calibri"/>
                <a:sym typeface="Calibri"/>
              </a:defRPr>
            </a:lvl1pPr>
            <a:lvl2pPr marL="0" marR="0" lvl="1"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5pPr>
            <a:lvl6pPr marL="456940" marR="0" lvl="5" indent="-12439"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6pPr>
            <a:lvl7pPr marL="913879" marR="0" lvl="6" indent="-12179"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7pPr>
            <a:lvl8pPr marL="1370816" marR="0" lvl="7" indent="-11916"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8pPr>
            <a:lvl9pPr marL="1827756" marR="0" lvl="8" indent="-11656"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body" idx="1"/>
          </p:nvPr>
        </p:nvSpPr>
        <p:spPr>
          <a:xfrm rot="5400000">
            <a:off x="1272778" y="-609599"/>
            <a:ext cx="4388644" cy="6019800"/>
          </a:xfrm>
          <a:prstGeom prst="rect">
            <a:avLst/>
          </a:prstGeom>
          <a:noFill/>
          <a:ln>
            <a:noFill/>
          </a:ln>
        </p:spPr>
        <p:txBody>
          <a:bodyPr wrap="square" lIns="91425" tIns="91425" rIns="91425" bIns="91425" anchor="t" anchorCtr="0"/>
          <a:lstStyle>
            <a:lvl1pPr marL="341313" marR="0" lvl="0" indent="-138113"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1363" marR="0" lvl="1" indent="-106362"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1413" marR="0" lvl="2" indent="-74612"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598613" marR="0" lvl="3" indent="-100012"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5813" marR="0" lvl="4" indent="-100013"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3166" marR="0" lvl="5" indent="-112865"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0104" marR="0" lvl="6" indent="-11260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7044" marR="0" lvl="7" indent="-11234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3983" marR="0" lvl="8" indent="-11208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dt" idx="10"/>
          </p:nvPr>
        </p:nvSpPr>
        <p:spPr>
          <a:xfrm>
            <a:off x="457200" y="4767263"/>
            <a:ext cx="2133600" cy="273844"/>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116666"/>
              <a:buNone/>
              <a:defRPr sz="1200">
                <a:solidFill>
                  <a:srgbClr val="898989"/>
                </a:solidFill>
                <a:latin typeface="Calibri"/>
                <a:ea typeface="Calibri"/>
                <a:cs typeface="Calibri"/>
                <a:sym typeface="Calibri"/>
              </a:defRPr>
            </a:lvl1pPr>
            <a:lvl2pPr marL="455613" marR="0" lvl="1"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2pPr>
            <a:lvl3pPr marL="912813" marR="0" lvl="2"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3pPr>
            <a:lvl4pPr marL="1370013" marR="0" lvl="3"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4pPr>
            <a:lvl5pPr marL="1827213" marR="0" lvl="4" indent="1586"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ftr" idx="11"/>
          </p:nvPr>
        </p:nvSpPr>
        <p:spPr>
          <a:xfrm>
            <a:off x="3124200" y="4767263"/>
            <a:ext cx="2895600" cy="27384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ct val="116666"/>
              <a:buNone/>
              <a:defRPr sz="1200">
                <a:solidFill>
                  <a:srgbClr val="888888"/>
                </a:solidFill>
                <a:latin typeface="Calibri"/>
                <a:ea typeface="Calibri"/>
                <a:cs typeface="Calibri"/>
                <a:sym typeface="Calibri"/>
              </a:defRPr>
            </a:lvl1pPr>
            <a:lvl2pPr marL="455613" marR="0" lvl="1"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2pPr>
            <a:lvl3pPr marL="912813" marR="0" lvl="2"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3pPr>
            <a:lvl4pPr marL="1370013" marR="0" lvl="3"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4pPr>
            <a:lvl5pPr marL="1827213" marR="0" lvl="4" indent="1586"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sldNum" idx="12"/>
          </p:nvPr>
        </p:nvSpPr>
        <p:spPr>
          <a:xfrm>
            <a:off x="6553200" y="4767263"/>
            <a:ext cx="2133600" cy="273844"/>
          </a:xfrm>
          <a:prstGeom prst="rect">
            <a:avLst/>
          </a:prstGeom>
          <a:noFill/>
          <a:ln>
            <a:noFill/>
          </a:ln>
        </p:spPr>
        <p:txBody>
          <a:bodyPr wrap="square" lIns="91375" tIns="45675" rIns="91375" bIns="45675" anchor="ctr" anchorCtr="0">
            <a:noAutofit/>
          </a:bodyPr>
          <a:lstStyle/>
          <a:p>
            <a:pPr marL="0" marR="0" lvl="0" indent="0" algn="r" rtl="0">
              <a:spcBef>
                <a:spcPts val="0"/>
              </a:spcBef>
              <a:spcAft>
                <a:spcPts val="0"/>
              </a:spcAft>
              <a:buSzPct val="25000"/>
              <a:buNone/>
            </a:pPr>
            <a:fld id="{00000000-1234-1234-1234-123412341234}" type="slidenum">
              <a:rPr lang="en" sz="1200">
                <a:solidFill>
                  <a:srgbClr val="898989"/>
                </a:solidFill>
                <a:latin typeface="Calibri"/>
                <a:ea typeface="Calibri"/>
                <a:cs typeface="Calibri"/>
                <a:sym typeface="Calibri"/>
              </a:rPr>
              <a:t>‹#›</a:t>
            </a:fld>
            <a:endParaRPr lang="en" sz="1200">
              <a:solidFill>
                <a:srgbClr val="898989"/>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ERS Content">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398859"/>
            <a:ext cx="8229600" cy="664369"/>
          </a:xfrm>
          <a:prstGeom prst="rect">
            <a:avLst/>
          </a:prstGeom>
          <a:noFill/>
          <a:ln>
            <a:noFill/>
          </a:ln>
        </p:spPr>
        <p:txBody>
          <a:bodyPr wrap="square" lIns="91425" tIns="91425" rIns="91425" bIns="91425" anchor="t" anchorCtr="0"/>
          <a:lstStyle>
            <a:lvl1pPr marL="0" marR="0" lvl="0" indent="0" algn="l" rtl="0">
              <a:spcBef>
                <a:spcPts val="0"/>
              </a:spcBef>
              <a:spcAft>
                <a:spcPts val="0"/>
              </a:spcAft>
              <a:buSzPct val="50000"/>
              <a:buNone/>
              <a:defRPr sz="2800" b="0" i="0" u="none" strike="noStrike" cap="none">
                <a:solidFill>
                  <a:schemeClr val="accent1"/>
                </a:solidFill>
                <a:latin typeface="Calibri"/>
                <a:ea typeface="Calibri"/>
                <a:cs typeface="Calibri"/>
                <a:sym typeface="Calibri"/>
              </a:defRPr>
            </a:lvl1pPr>
            <a:lvl2pPr marL="0" marR="0" lvl="1"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5pPr>
            <a:lvl6pPr marL="456940" marR="0" lvl="5" indent="-12439"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6pPr>
            <a:lvl7pPr marL="913879" marR="0" lvl="6" indent="-12179"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7pPr>
            <a:lvl8pPr marL="1370816" marR="0" lvl="7" indent="-11916"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8pPr>
            <a:lvl9pPr marL="1827756" marR="0" lvl="8" indent="-11656"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body" idx="1"/>
          </p:nvPr>
        </p:nvSpPr>
        <p:spPr>
          <a:xfrm>
            <a:off x="457200" y="1200150"/>
            <a:ext cx="8229600" cy="3394472"/>
          </a:xfrm>
          <a:prstGeom prst="rect">
            <a:avLst/>
          </a:prstGeom>
          <a:noFill/>
          <a:ln>
            <a:noFill/>
          </a:ln>
        </p:spPr>
        <p:txBody>
          <a:bodyPr wrap="square" lIns="91425" tIns="91425" rIns="91425" bIns="91425" anchor="t" anchorCtr="0"/>
          <a:lstStyle>
            <a:lvl1pPr marL="341313" marR="0" lvl="0" indent="-138113"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1363" marR="0" lvl="1" indent="-106362" algn="l" rtl="0">
              <a:spcBef>
                <a:spcPts val="560"/>
              </a:spcBef>
              <a:spcAft>
                <a:spcPts val="0"/>
              </a:spcAft>
              <a:buClr>
                <a:schemeClr val="dk1"/>
              </a:buClr>
              <a:buSzPct val="100000"/>
              <a:buFont typeface="Arial"/>
              <a:buChar char="–"/>
              <a:defRPr sz="2800" b="0" i="0" u="none" strike="noStrike" cap="none">
                <a:solidFill>
                  <a:schemeClr val="dk1"/>
                </a:solidFill>
                <a:latin typeface="Century Gothic"/>
                <a:ea typeface="Century Gothic"/>
                <a:cs typeface="Century Gothic"/>
                <a:sym typeface="Century Gothic"/>
              </a:defRPr>
            </a:lvl2pPr>
            <a:lvl3pPr marL="1141413" marR="0" lvl="2" indent="-74612"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598613" marR="0" lvl="3" indent="-100012"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5813" marR="0" lvl="4" indent="-100013"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3166" marR="0" lvl="5" indent="-112865"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0104" marR="0" lvl="6" indent="-11260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7044" marR="0" lvl="7" indent="-11234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3983" marR="0" lvl="8" indent="-11208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body" idx="2"/>
          </p:nvPr>
        </p:nvSpPr>
        <p:spPr>
          <a:xfrm>
            <a:off x="981077" y="4543426"/>
            <a:ext cx="7248524" cy="275036"/>
          </a:xfrm>
          <a:prstGeom prst="rect">
            <a:avLst/>
          </a:prstGeom>
          <a:noFill/>
          <a:ln>
            <a:noFill/>
          </a:ln>
        </p:spPr>
        <p:txBody>
          <a:bodyPr wrap="square" lIns="91425" tIns="91425" rIns="91425" bIns="91425" anchor="b" anchorCtr="0"/>
          <a:lstStyle>
            <a:lvl1pPr marL="0" marR="0" lvl="0" indent="0" algn="l" rtl="0">
              <a:spcBef>
                <a:spcPts val="200"/>
              </a:spcBef>
              <a:spcAft>
                <a:spcPts val="0"/>
              </a:spcAft>
              <a:buClr>
                <a:schemeClr val="dk1"/>
              </a:buClr>
              <a:buSzPct val="100000"/>
              <a:buFont typeface="Arial"/>
              <a:buNone/>
              <a:defRPr sz="1000" b="0" i="1" u="none" strike="noStrike" cap="none">
                <a:solidFill>
                  <a:schemeClr val="dk1"/>
                </a:solidFill>
                <a:latin typeface="Calibri"/>
                <a:ea typeface="Calibri"/>
                <a:cs typeface="Calibri"/>
                <a:sym typeface="Calibri"/>
              </a:defRPr>
            </a:lvl1pPr>
            <a:lvl2pPr marL="741363" marR="0" lvl="1" indent="-106362"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1413" marR="0" lvl="2" indent="-74612"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598613" marR="0" lvl="3" indent="-138112" algn="l" rtl="0">
              <a:spcBef>
                <a:spcPts val="280"/>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2055813" marR="0" lvl="4" indent="-138113" algn="l" rtl="0">
              <a:spcBef>
                <a:spcPts val="280"/>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2513166" marR="0" lvl="5" indent="-112865"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0104" marR="0" lvl="6" indent="-11260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7044" marR="0" lvl="7" indent="-11234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3983" marR="0" lvl="8" indent="-11208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ftr" idx="11"/>
          </p:nvPr>
        </p:nvSpPr>
        <p:spPr>
          <a:xfrm>
            <a:off x="3124200" y="4767263"/>
            <a:ext cx="2895600" cy="27384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ct val="116666"/>
              <a:buNone/>
              <a:defRPr sz="1200">
                <a:solidFill>
                  <a:srgbClr val="888888"/>
                </a:solidFill>
                <a:latin typeface="Calibri"/>
                <a:ea typeface="Calibri"/>
                <a:cs typeface="Calibri"/>
                <a:sym typeface="Calibri"/>
              </a:defRPr>
            </a:lvl1pPr>
            <a:lvl2pPr marL="455613" marR="0" lvl="1"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2pPr>
            <a:lvl3pPr marL="912813" marR="0" lvl="2"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3pPr>
            <a:lvl4pPr marL="1370013" marR="0" lvl="3"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4pPr>
            <a:lvl5pPr marL="1827213" marR="0" lvl="4" indent="1586"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sldNum" idx="12"/>
          </p:nvPr>
        </p:nvSpPr>
        <p:spPr>
          <a:xfrm>
            <a:off x="6553200" y="4767263"/>
            <a:ext cx="2133600" cy="273844"/>
          </a:xfrm>
          <a:prstGeom prst="rect">
            <a:avLst/>
          </a:prstGeom>
          <a:noFill/>
          <a:ln>
            <a:noFill/>
          </a:ln>
        </p:spPr>
        <p:txBody>
          <a:bodyPr wrap="square" lIns="91375" tIns="45675" rIns="91375" bIns="45675" anchor="ctr" anchorCtr="0">
            <a:noAutofit/>
          </a:bodyPr>
          <a:lstStyle/>
          <a:p>
            <a:pPr marL="0" marR="0" lvl="0" indent="0" algn="r" rtl="0">
              <a:spcBef>
                <a:spcPts val="0"/>
              </a:spcBef>
              <a:spcAft>
                <a:spcPts val="0"/>
              </a:spcAft>
              <a:buSzPct val="25000"/>
              <a:buNone/>
            </a:pPr>
            <a:fld id="{00000000-1234-1234-1234-123412341234}" type="slidenum">
              <a:rPr lang="en" sz="1200">
                <a:solidFill>
                  <a:srgbClr val="898989"/>
                </a:solidFill>
                <a:latin typeface="Calibri"/>
                <a:ea typeface="Calibri"/>
                <a:cs typeface="Calibri"/>
                <a:sym typeface="Calibri"/>
              </a:rPr>
              <a:t>‹#›</a:t>
            </a:fld>
            <a:endParaRPr lang="en" sz="1200">
              <a:solidFill>
                <a:srgbClr val="89898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398859"/>
            <a:ext cx="8229600" cy="664369"/>
          </a:xfrm>
          <a:prstGeom prst="rect">
            <a:avLst/>
          </a:prstGeom>
          <a:noFill/>
          <a:ln>
            <a:noFill/>
          </a:ln>
        </p:spPr>
        <p:txBody>
          <a:bodyPr wrap="square" lIns="91425" tIns="91425" rIns="91425" bIns="91425" anchor="t" anchorCtr="0"/>
          <a:lstStyle>
            <a:lvl1pPr marL="0" marR="0" lvl="0" indent="0" algn="l" rtl="0">
              <a:spcBef>
                <a:spcPts val="0"/>
              </a:spcBef>
              <a:spcAft>
                <a:spcPts val="0"/>
              </a:spcAft>
              <a:buSzPct val="50000"/>
              <a:buNone/>
              <a:defRPr sz="2800" b="0" i="0" u="none" strike="noStrike" cap="none">
                <a:solidFill>
                  <a:schemeClr val="accent1"/>
                </a:solidFill>
                <a:latin typeface="Calibri"/>
                <a:ea typeface="Calibri"/>
                <a:cs typeface="Calibri"/>
                <a:sym typeface="Calibri"/>
              </a:defRPr>
            </a:lvl1pPr>
            <a:lvl2pPr marL="0" marR="0" lvl="1"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5pPr>
            <a:lvl6pPr marL="456940" marR="0" lvl="5" indent="-12439"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6pPr>
            <a:lvl7pPr marL="913879" marR="0" lvl="6" indent="-12179"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7pPr>
            <a:lvl8pPr marL="1370816" marR="0" lvl="7" indent="-11916"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8pPr>
            <a:lvl9pPr marL="1827756" marR="0" lvl="8" indent="-11656"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1"/>
          </p:nvPr>
        </p:nvSpPr>
        <p:spPr>
          <a:xfrm>
            <a:off x="457200" y="1200150"/>
            <a:ext cx="8229600" cy="3394472"/>
          </a:xfrm>
          <a:prstGeom prst="rect">
            <a:avLst/>
          </a:prstGeom>
          <a:noFill/>
          <a:ln>
            <a:noFill/>
          </a:ln>
        </p:spPr>
        <p:txBody>
          <a:bodyPr wrap="square" lIns="91425" tIns="91425" rIns="91425" bIns="91425" anchor="t" anchorCtr="0"/>
          <a:lstStyle>
            <a:lvl1pPr marL="341313" marR="0" lvl="0" indent="-138113"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1363" marR="0" lvl="1" indent="-106362"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1413" marR="0" lvl="2" indent="-74612"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598613" marR="0" lvl="3" indent="-100012"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5813" marR="0" lvl="4" indent="-100013"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3166" marR="0" lvl="5" indent="-112865"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0104" marR="0" lvl="6" indent="-11260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7044" marR="0" lvl="7" indent="-11234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3983" marR="0" lvl="8" indent="-11208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457200" y="4767263"/>
            <a:ext cx="2133600" cy="273844"/>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116666"/>
              <a:buNone/>
              <a:defRPr sz="1200" b="0" i="0" u="none" strike="noStrike" cap="none">
                <a:solidFill>
                  <a:srgbClr val="898989"/>
                </a:solidFill>
                <a:latin typeface="Calibri"/>
                <a:ea typeface="Calibri"/>
                <a:cs typeface="Calibri"/>
                <a:sym typeface="Calibri"/>
              </a:defRPr>
            </a:lvl1pPr>
            <a:lvl2pPr marL="455613" marR="0" lvl="1"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2pPr>
            <a:lvl3pPr marL="912813" marR="0" lvl="2"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3pPr>
            <a:lvl4pPr marL="1370013" marR="0" lvl="3"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4pPr>
            <a:lvl5pPr marL="1827213" marR="0" lvl="4" indent="1586"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3124200" y="4767263"/>
            <a:ext cx="2895600" cy="27384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ct val="116666"/>
              <a:buNone/>
              <a:defRPr sz="1200" b="0" i="0" u="none" strike="noStrike" cap="none">
                <a:solidFill>
                  <a:srgbClr val="888888"/>
                </a:solidFill>
                <a:latin typeface="Calibri"/>
                <a:ea typeface="Calibri"/>
                <a:cs typeface="Calibri"/>
                <a:sym typeface="Calibri"/>
              </a:defRPr>
            </a:lvl1pPr>
            <a:lvl2pPr marL="455613" marR="0" lvl="1"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2pPr>
            <a:lvl3pPr marL="912813" marR="0" lvl="2"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3pPr>
            <a:lvl4pPr marL="1370013" marR="0" lvl="3" indent="1587"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4pPr>
            <a:lvl5pPr marL="1827213" marR="0" lvl="4" indent="1586" algn="l" rtl="0">
              <a:spcBef>
                <a:spcPts val="0"/>
              </a:spcBef>
              <a:spcAft>
                <a:spcPts val="0"/>
              </a:spcAft>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553200" y="4767263"/>
            <a:ext cx="2133600" cy="273844"/>
          </a:xfrm>
          <a:prstGeom prst="rect">
            <a:avLst/>
          </a:prstGeom>
          <a:noFill/>
          <a:ln>
            <a:noFill/>
          </a:ln>
        </p:spPr>
        <p:txBody>
          <a:bodyPr wrap="square" lIns="91375" tIns="45675" rIns="91375" bIns="45675" anchor="ctr"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a:solidFill>
                  <a:srgbClr val="898989"/>
                </a:solidFill>
                <a:latin typeface="Calibri"/>
                <a:ea typeface="Calibri"/>
                <a:cs typeface="Calibri"/>
                <a:sym typeface="Calibri"/>
              </a:rPr>
              <a:t>‹#›</a:t>
            </a:fld>
            <a:endParaRPr lang="en" sz="1200" b="0" i="0" u="none" strike="noStrike" cap="none">
              <a:solidFill>
                <a:srgbClr val="898989"/>
              </a:solidFill>
              <a:latin typeface="Calibri"/>
              <a:ea typeface="Calibri"/>
              <a:cs typeface="Calibri"/>
              <a:sym typeface="Calibri"/>
            </a:endParaRPr>
          </a:p>
        </p:txBody>
      </p:sp>
      <p:sp>
        <p:nvSpPr>
          <p:cNvPr id="56" name="Shape 56"/>
          <p:cNvSpPr/>
          <p:nvPr/>
        </p:nvSpPr>
        <p:spPr>
          <a:xfrm>
            <a:off x="1" y="0"/>
            <a:ext cx="9144000" cy="354806"/>
          </a:xfrm>
          <a:prstGeom prst="rect">
            <a:avLst/>
          </a:prstGeom>
          <a:solidFill>
            <a:srgbClr val="FF6600"/>
          </a:solidFill>
          <a:ln>
            <a:noFill/>
          </a:ln>
        </p:spPr>
        <p:txBody>
          <a:bodyPr wrap="square" lIns="91375" tIns="45675" rIns="91375" bIns="45675" anchor="ctr" anchorCtr="0">
            <a:noAutofit/>
          </a:bodyPr>
          <a:lstStyle/>
          <a:p>
            <a:pPr marL="0" marR="0" lvl="0" indent="0" algn="ctr" rtl="0">
              <a:spcBef>
                <a:spcPts val="0"/>
              </a:spcBef>
              <a:spcAft>
                <a:spcPts val="0"/>
              </a:spcAft>
              <a:buSzPct val="25000"/>
              <a:buNone/>
            </a:pPr>
            <a:endParaRPr sz="1800" b="0" i="0" u="none" strike="noStrike" cap="none">
              <a:solidFill>
                <a:schemeClr val="lt1"/>
              </a:solidFill>
              <a:latin typeface="Calibri"/>
              <a:ea typeface="Calibri"/>
              <a:cs typeface="Calibri"/>
              <a:sym typeface="Calibri"/>
            </a:endParaRPr>
          </a:p>
        </p:txBody>
      </p:sp>
      <p:sp>
        <p:nvSpPr>
          <p:cNvPr id="57" name="Shape 57"/>
          <p:cNvSpPr txBox="1"/>
          <p:nvPr/>
        </p:nvSpPr>
        <p:spPr>
          <a:xfrm>
            <a:off x="123825" y="44054"/>
            <a:ext cx="2758984" cy="253876"/>
          </a:xfrm>
          <a:prstGeom prst="rect">
            <a:avLst/>
          </a:prstGeom>
          <a:noFill/>
          <a:ln>
            <a:noFill/>
          </a:ln>
        </p:spPr>
        <p:txBody>
          <a:bodyPr wrap="square" lIns="91375" tIns="45675" rIns="91375" bIns="45675" anchor="t" anchorCtr="0">
            <a:noAutofit/>
          </a:bodyPr>
          <a:lstStyle/>
          <a:p>
            <a:pPr marL="0" marR="0" lvl="0" indent="-101600" algn="l" rtl="0">
              <a:spcBef>
                <a:spcPts val="0"/>
              </a:spcBef>
              <a:spcAft>
                <a:spcPts val="0"/>
              </a:spcAft>
              <a:buClr>
                <a:schemeClr val="lt1"/>
              </a:buClr>
              <a:buSzPct val="100000"/>
              <a:buFont typeface="Arial"/>
              <a:buNone/>
            </a:pPr>
            <a:r>
              <a:rPr lang="en" sz="1600" b="0" i="0" u="none" strike="noStrike" cap="none">
                <a:solidFill>
                  <a:schemeClr val="lt1"/>
                </a:solidFill>
                <a:latin typeface="Century Gothic"/>
                <a:ea typeface="Century Gothic"/>
                <a:cs typeface="Century Gothic"/>
                <a:sym typeface="Century Gothic"/>
              </a:rPr>
              <a:t>BOSTON PUBLIC SCHOOLS</a:t>
            </a: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www.northeastern.edu/csshresearch/bostonarearesearchinitiative/"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p:nvPr/>
        </p:nvSpPr>
        <p:spPr>
          <a:xfrm>
            <a:off x="0" y="2202518"/>
            <a:ext cx="9158400" cy="1183500"/>
          </a:xfrm>
          <a:prstGeom prst="rect">
            <a:avLst/>
          </a:prstGeom>
          <a:solidFill>
            <a:srgbClr val="428BE3"/>
          </a:solidFill>
          <a:ln>
            <a:noFill/>
          </a:ln>
        </p:spPr>
        <p:txBody>
          <a:bodyPr wrap="square" lIns="91375" tIns="45675" rIns="91375" bIns="45675" anchor="ctr" anchorCtr="0">
            <a:noAutofit/>
          </a:bodyPr>
          <a:lstStyle/>
          <a:p>
            <a:pPr marL="0" marR="0" lvl="0" indent="-114300" algn="ctr" rtl="0">
              <a:spcBef>
                <a:spcPts val="0"/>
              </a:spcBef>
              <a:spcAft>
                <a:spcPts val="0"/>
              </a:spcAft>
              <a:buClr>
                <a:schemeClr val="dk1"/>
              </a:buClr>
              <a:buSzPct val="100000"/>
              <a:buFont typeface="Calibri"/>
              <a:buNone/>
            </a:pPr>
            <a:endParaRPr sz="1800" b="0" i="0" u="none" strike="noStrike" cap="none">
              <a:solidFill>
                <a:schemeClr val="lt1"/>
              </a:solidFill>
              <a:latin typeface="Calibri"/>
              <a:ea typeface="Calibri"/>
              <a:cs typeface="Calibri"/>
              <a:sym typeface="Calibri"/>
            </a:endParaRPr>
          </a:p>
        </p:txBody>
      </p:sp>
      <p:sp>
        <p:nvSpPr>
          <p:cNvPr id="147" name="Shape 147"/>
          <p:cNvSpPr txBox="1">
            <a:spLocks noGrp="1"/>
          </p:cNvSpPr>
          <p:nvPr>
            <p:ph type="ctrTitle"/>
          </p:nvPr>
        </p:nvSpPr>
        <p:spPr>
          <a:xfrm>
            <a:off x="-74175" y="2225856"/>
            <a:ext cx="9144000" cy="1000500"/>
          </a:xfrm>
          <a:prstGeom prst="rect">
            <a:avLst/>
          </a:prstGeom>
          <a:noFill/>
          <a:ln>
            <a:noFill/>
          </a:ln>
        </p:spPr>
        <p:txBody>
          <a:bodyPr wrap="square" lIns="91375" tIns="45675" rIns="91375" bIns="45675" anchor="t" anchorCtr="0">
            <a:noAutofit/>
          </a:bodyPr>
          <a:lstStyle/>
          <a:p>
            <a:pPr marL="0" marR="0" lvl="0" indent="-57150" algn="ctr" rtl="0">
              <a:spcBef>
                <a:spcPts val="0"/>
              </a:spcBef>
              <a:spcAft>
                <a:spcPts val="0"/>
              </a:spcAft>
              <a:buClr>
                <a:schemeClr val="lt1"/>
              </a:buClr>
              <a:buSzPct val="50000"/>
              <a:buFont typeface="Century Gothic"/>
              <a:buNone/>
            </a:pPr>
            <a:endParaRPr sz="1800" b="1" cap="small">
              <a:solidFill>
                <a:schemeClr val="lt1"/>
              </a:solidFill>
              <a:latin typeface="Century Gothic"/>
              <a:ea typeface="Century Gothic"/>
              <a:cs typeface="Century Gothic"/>
              <a:sym typeface="Century Gothic"/>
            </a:endParaRPr>
          </a:p>
          <a:p>
            <a:pPr marL="0" marR="0" lvl="0" indent="-57150" algn="ctr" rtl="0">
              <a:spcBef>
                <a:spcPts val="0"/>
              </a:spcBef>
              <a:spcAft>
                <a:spcPts val="0"/>
              </a:spcAft>
              <a:buClr>
                <a:schemeClr val="lt1"/>
              </a:buClr>
              <a:buSzPct val="25000"/>
              <a:buFont typeface="Century Gothic"/>
              <a:buNone/>
            </a:pPr>
            <a:r>
              <a:rPr lang="en" sz="3600" b="1" i="0" u="none" strike="noStrike" cap="small">
                <a:solidFill>
                  <a:schemeClr val="lt1"/>
                </a:solidFill>
                <a:latin typeface="Century Gothic"/>
                <a:ea typeface="Century Gothic"/>
                <a:cs typeface="Century Gothic"/>
                <a:sym typeface="Century Gothic"/>
              </a:rPr>
              <a:t>Opportunity Index Update</a:t>
            </a:r>
          </a:p>
        </p:txBody>
      </p:sp>
      <p:sp>
        <p:nvSpPr>
          <p:cNvPr id="148" name="Shape 148"/>
          <p:cNvSpPr/>
          <p:nvPr/>
        </p:nvSpPr>
        <p:spPr>
          <a:xfrm>
            <a:off x="1" y="0"/>
            <a:ext cx="9144000" cy="354900"/>
          </a:xfrm>
          <a:prstGeom prst="rect">
            <a:avLst/>
          </a:prstGeom>
          <a:solidFill>
            <a:srgbClr val="FF6600"/>
          </a:solidFill>
          <a:ln>
            <a:noFill/>
          </a:ln>
        </p:spPr>
        <p:txBody>
          <a:bodyPr wrap="square" lIns="91375" tIns="45675" rIns="91375" bIns="45675" anchor="ctr" anchorCtr="0">
            <a:noAutofit/>
          </a:bodyPr>
          <a:lstStyle/>
          <a:p>
            <a:pPr marL="0" marR="0" lvl="0" indent="-114300" algn="ctr" rtl="0">
              <a:spcBef>
                <a:spcPts val="0"/>
              </a:spcBef>
              <a:spcAft>
                <a:spcPts val="0"/>
              </a:spcAft>
              <a:buClr>
                <a:schemeClr val="dk1"/>
              </a:buClr>
              <a:buSzPct val="100000"/>
              <a:buFont typeface="Calibri"/>
              <a:buNone/>
            </a:pPr>
            <a:endParaRPr sz="1800" b="0" i="0" u="none" strike="noStrike" cap="none">
              <a:solidFill>
                <a:schemeClr val="lt1"/>
              </a:solidFill>
              <a:latin typeface="Calibri"/>
              <a:ea typeface="Calibri"/>
              <a:cs typeface="Calibri"/>
              <a:sym typeface="Calibri"/>
            </a:endParaRPr>
          </a:p>
        </p:txBody>
      </p:sp>
      <p:pic>
        <p:nvPicPr>
          <p:cNvPr id="149" name="Shape 149" descr="BPS Focus on Children NEW (1).jpg"/>
          <p:cNvPicPr preferRelativeResize="0"/>
          <p:nvPr/>
        </p:nvPicPr>
        <p:blipFill rotWithShape="1">
          <a:blip r:embed="rId3">
            <a:alphaModFix/>
          </a:blip>
          <a:srcRect/>
          <a:stretch/>
        </p:blipFill>
        <p:spPr>
          <a:xfrm>
            <a:off x="3559126" y="646474"/>
            <a:ext cx="1844750" cy="1000500"/>
          </a:xfrm>
          <a:prstGeom prst="rect">
            <a:avLst/>
          </a:prstGeom>
          <a:noFill/>
          <a:ln>
            <a:noFill/>
          </a:ln>
        </p:spPr>
      </p:pic>
      <p:sp>
        <p:nvSpPr>
          <p:cNvPr id="150" name="Shape 150"/>
          <p:cNvSpPr txBox="1"/>
          <p:nvPr/>
        </p:nvSpPr>
        <p:spPr>
          <a:xfrm>
            <a:off x="439975" y="3542050"/>
            <a:ext cx="8151000" cy="1285800"/>
          </a:xfrm>
          <a:prstGeom prst="rect">
            <a:avLst/>
          </a:prstGeom>
          <a:noFill/>
          <a:ln>
            <a:noFill/>
          </a:ln>
        </p:spPr>
        <p:txBody>
          <a:bodyPr wrap="square" lIns="91425" tIns="91425" rIns="91425" bIns="91425" anchor="t" anchorCtr="0">
            <a:noAutofit/>
          </a:bodyPr>
          <a:lstStyle/>
          <a:p>
            <a:pPr marL="0" marR="0" lvl="0" indent="-114300" algn="r" rtl="0">
              <a:spcBef>
                <a:spcPts val="0"/>
              </a:spcBef>
              <a:spcAft>
                <a:spcPts val="0"/>
              </a:spcAft>
              <a:buClr>
                <a:schemeClr val="dk1"/>
              </a:buClr>
              <a:buSzPct val="94736"/>
              <a:buFont typeface="Calibri"/>
              <a:buNone/>
            </a:pPr>
            <a:r>
              <a:rPr lang="en" sz="1900" i="1">
                <a:solidFill>
                  <a:srgbClr val="FF6600"/>
                </a:solidFill>
                <a:latin typeface="Georgia"/>
                <a:ea typeface="Georgia"/>
                <a:cs typeface="Georgia"/>
                <a:sym typeface="Georgia"/>
              </a:rPr>
              <a:t>Colin Rose, Assistant Supt. of the Opportunity and Achievement Gaps</a:t>
            </a:r>
          </a:p>
          <a:p>
            <a:pPr marL="0" marR="0" lvl="0" indent="-114300" algn="r" rtl="0">
              <a:spcBef>
                <a:spcPts val="0"/>
              </a:spcBef>
              <a:spcAft>
                <a:spcPts val="0"/>
              </a:spcAft>
              <a:buClr>
                <a:schemeClr val="dk1"/>
              </a:buClr>
              <a:buSzPct val="94736"/>
              <a:buFont typeface="Calibri"/>
              <a:buNone/>
            </a:pPr>
            <a:r>
              <a:rPr lang="en" sz="1900" i="1">
                <a:solidFill>
                  <a:srgbClr val="FF6600"/>
                </a:solidFill>
                <a:latin typeface="Georgia"/>
                <a:ea typeface="Georgia"/>
                <a:cs typeface="Georgia"/>
                <a:sym typeface="Georgia"/>
              </a:rPr>
              <a:t>Becky Shuster, Assistant Supt. of Equity</a:t>
            </a:r>
          </a:p>
          <a:p>
            <a:pPr marL="0" marR="0" lvl="0" indent="-114300" algn="r" rtl="0">
              <a:spcBef>
                <a:spcPts val="0"/>
              </a:spcBef>
              <a:spcAft>
                <a:spcPts val="0"/>
              </a:spcAft>
              <a:buClr>
                <a:schemeClr val="dk1"/>
              </a:buClr>
              <a:buSzPct val="94736"/>
              <a:buFont typeface="Calibri"/>
              <a:buNone/>
            </a:pPr>
            <a:r>
              <a:rPr lang="en" sz="1900" i="1">
                <a:solidFill>
                  <a:srgbClr val="FF6600"/>
                </a:solidFill>
                <a:latin typeface="Georgia"/>
                <a:ea typeface="Georgia"/>
                <a:cs typeface="Georgia"/>
                <a:sym typeface="Georgia"/>
              </a:rPr>
              <a:t>Nicole Wagner Lam, Executive Director, Data and Accountability</a:t>
            </a:r>
          </a:p>
          <a:p>
            <a:pPr marL="0" marR="0" lvl="0" indent="-114300" algn="r" rtl="0">
              <a:spcBef>
                <a:spcPts val="0"/>
              </a:spcBef>
              <a:spcAft>
                <a:spcPts val="0"/>
              </a:spcAft>
              <a:buClr>
                <a:schemeClr val="dk1"/>
              </a:buClr>
              <a:buSzPct val="94736"/>
              <a:buFont typeface="Calibri"/>
              <a:buNone/>
            </a:pPr>
            <a:r>
              <a:rPr lang="en" sz="1900" i="1" u="none" strike="noStrike" cap="none">
                <a:solidFill>
                  <a:srgbClr val="FF6600"/>
                </a:solidFill>
                <a:latin typeface="Georgia"/>
                <a:ea typeface="Georgia"/>
                <a:cs typeface="Georgia"/>
                <a:sym typeface="Georgia"/>
              </a:rPr>
              <a:t>November 15,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sldNum" idx="12"/>
          </p:nvPr>
        </p:nvSpPr>
        <p:spPr>
          <a:xfrm>
            <a:off x="6553200" y="4767263"/>
            <a:ext cx="2133600" cy="273900"/>
          </a:xfrm>
          <a:prstGeom prst="rect">
            <a:avLst/>
          </a:prstGeom>
          <a:noFill/>
          <a:ln>
            <a:noFill/>
          </a:ln>
        </p:spPr>
        <p:txBody>
          <a:bodyPr wrap="square" lIns="91375" tIns="45675" rIns="91375" bIns="45675" anchor="ctr" anchorCtr="0">
            <a:noAutofit/>
          </a:bodyPr>
          <a:lstStyle/>
          <a:p>
            <a:pPr marL="0" marR="0" lvl="0" indent="-19050" algn="r" rtl="0">
              <a:spcBef>
                <a:spcPts val="0"/>
              </a:spcBef>
              <a:spcAft>
                <a:spcPts val="0"/>
              </a:spcAft>
              <a:buClr>
                <a:srgbClr val="898989"/>
              </a:buClr>
              <a:buSzPct val="25000"/>
              <a:buFont typeface="Calibri"/>
              <a:buNone/>
            </a:pPr>
            <a:fld id="{00000000-1234-1234-1234-123412341234}" type="slidenum">
              <a:rPr lang="en" sz="1200" b="0" i="0" u="none" strike="noStrike" cap="none">
                <a:solidFill>
                  <a:srgbClr val="898989"/>
                </a:solidFill>
                <a:latin typeface="Calibri"/>
                <a:ea typeface="Calibri"/>
                <a:cs typeface="Calibri"/>
                <a:sym typeface="Calibri"/>
              </a:rPr>
              <a:t>10</a:t>
            </a:fld>
            <a:endParaRPr lang="en" sz="1200" b="0" i="0" u="none" strike="noStrike" cap="none">
              <a:solidFill>
                <a:srgbClr val="898989"/>
              </a:solidFill>
              <a:latin typeface="Calibri"/>
              <a:ea typeface="Calibri"/>
              <a:cs typeface="Calibri"/>
              <a:sym typeface="Calibri"/>
            </a:endParaRPr>
          </a:p>
        </p:txBody>
      </p:sp>
      <p:sp>
        <p:nvSpPr>
          <p:cNvPr id="231" name="Shape 231"/>
          <p:cNvSpPr txBox="1">
            <a:spLocks noGrp="1"/>
          </p:cNvSpPr>
          <p:nvPr>
            <p:ph type="title"/>
          </p:nvPr>
        </p:nvSpPr>
        <p:spPr>
          <a:xfrm>
            <a:off x="253313" y="506466"/>
            <a:ext cx="8229600" cy="440100"/>
          </a:xfrm>
          <a:prstGeom prst="rect">
            <a:avLst/>
          </a:prstGeom>
          <a:noFill/>
          <a:ln>
            <a:noFill/>
          </a:ln>
        </p:spPr>
        <p:txBody>
          <a:bodyPr wrap="square" lIns="91375" tIns="45675" rIns="91375" bIns="45675" anchor="t" anchorCtr="0">
            <a:noAutofit/>
          </a:bodyPr>
          <a:lstStyle/>
          <a:p>
            <a:pPr marL="0" marR="0" lvl="0" indent="-38100" algn="l" rtl="0">
              <a:spcBef>
                <a:spcPts val="0"/>
              </a:spcBef>
              <a:spcAft>
                <a:spcPts val="0"/>
              </a:spcAft>
              <a:buClr>
                <a:srgbClr val="428BE3"/>
              </a:buClr>
              <a:buSzPct val="25000"/>
              <a:buFont typeface="Century Gothic"/>
              <a:buNone/>
            </a:pPr>
            <a:r>
              <a:rPr lang="en" sz="2400" b="1" i="0" u="none" strike="noStrike" cap="none">
                <a:solidFill>
                  <a:srgbClr val="428BE3"/>
                </a:solidFill>
                <a:latin typeface="Century Gothic"/>
                <a:ea typeface="Century Gothic"/>
                <a:cs typeface="Century Gothic"/>
                <a:sym typeface="Century Gothic"/>
              </a:rPr>
              <a:t>What the Index is and how it is calculated</a:t>
            </a:r>
          </a:p>
        </p:txBody>
      </p:sp>
      <p:sp>
        <p:nvSpPr>
          <p:cNvPr id="232" name="Shape 232"/>
          <p:cNvSpPr txBox="1">
            <a:spLocks noGrp="1"/>
          </p:cNvSpPr>
          <p:nvPr>
            <p:ph type="body" idx="1"/>
          </p:nvPr>
        </p:nvSpPr>
        <p:spPr>
          <a:xfrm>
            <a:off x="457200" y="1022775"/>
            <a:ext cx="8229600" cy="3394500"/>
          </a:xfrm>
          <a:prstGeom prst="rect">
            <a:avLst/>
          </a:prstGeom>
        </p:spPr>
        <p:txBody>
          <a:bodyPr wrap="square" lIns="91425" tIns="91425" rIns="91425" bIns="91425" anchor="t" anchorCtr="0">
            <a:noAutofit/>
          </a:bodyPr>
          <a:lstStyle/>
          <a:p>
            <a:pPr marL="342900" lvl="0" indent="-381000" rtl="0">
              <a:spcBef>
                <a:spcPts val="0"/>
              </a:spcBef>
              <a:buSzPct val="100000"/>
              <a:buFont typeface="Calibri"/>
            </a:pPr>
            <a:r>
              <a:rPr lang="en" sz="1800"/>
              <a:t>The multilevel regression models used to generate </a:t>
            </a:r>
            <a:r>
              <a:rPr lang="en" sz="1800" b="1">
                <a:solidFill>
                  <a:srgbClr val="FF9900"/>
                </a:solidFill>
              </a:rPr>
              <a:t>the Index controlled for a number of the individual factors</a:t>
            </a:r>
            <a:r>
              <a:rPr lang="en" sz="1800"/>
              <a:t> that BPS has data for, which we believe and know are predictive of future student academic outcomes (i.e. socio-economic status, special education status, english learning status, at-risk indicators, etc.)</a:t>
            </a:r>
            <a:br>
              <a:rPr lang="en" sz="1800"/>
            </a:br>
            <a:endParaRPr lang="en" sz="1800"/>
          </a:p>
          <a:p>
            <a:pPr marL="342900" lvl="0" indent="-381000" rtl="0">
              <a:spcBef>
                <a:spcPts val="0"/>
              </a:spcBef>
              <a:buSzPct val="100000"/>
            </a:pPr>
            <a:r>
              <a:rPr lang="en" sz="1800"/>
              <a:t>By controlling for these factors </a:t>
            </a:r>
            <a:r>
              <a:rPr lang="en" sz="1800" b="1">
                <a:solidFill>
                  <a:srgbClr val="FF9900"/>
                </a:solidFill>
              </a:rPr>
              <a:t>BARI was able to statistically isolate the contributions made by the factors found at the neighborhood level</a:t>
            </a:r>
            <a:r>
              <a:rPr lang="en" sz="1800"/>
              <a:t> (i.e. adult academic attainment, public safety, neighborhood SES, physical disorder, and custodianship) and generate weights for each of these indicators that should be able to be extended beyond the Boston context</a:t>
            </a:r>
            <a:br>
              <a:rPr lang="en" sz="1800"/>
            </a:br>
            <a:endParaRPr lang="en" sz="1800"/>
          </a:p>
          <a:p>
            <a:pPr marL="342900" lvl="0" indent="-381000" rtl="0">
              <a:spcBef>
                <a:spcPts val="0"/>
              </a:spcBef>
              <a:buClr>
                <a:srgbClr val="FF9900"/>
              </a:buClr>
              <a:buSzPct val="100000"/>
            </a:pPr>
            <a:r>
              <a:rPr lang="en" sz="1800" b="1">
                <a:solidFill>
                  <a:srgbClr val="FF9900"/>
                </a:solidFill>
              </a:rPr>
              <a:t>The overall Index itself is, therefore, a combination of factors unique to individual students, as well as factors representing dynamics that are unique to their neighborhoods </a:t>
            </a:r>
          </a:p>
          <a:p>
            <a:pPr marL="342900" lvl="0" indent="-336550" rtl="0">
              <a:spcBef>
                <a:spcPts val="0"/>
              </a:spcBef>
              <a:buClr>
                <a:schemeClr val="dk1"/>
              </a:buClr>
              <a:buSzPct val="100000"/>
              <a:buFont typeface="Arial"/>
              <a:buNone/>
            </a:pPr>
            <a:endParaRPr sz="1100">
              <a:solidFill>
                <a:srgbClr val="FF0000"/>
              </a:solidFill>
              <a:latin typeface="Century Gothic"/>
              <a:ea typeface="Century Gothic"/>
              <a:cs typeface="Century Gothic"/>
              <a:sym typeface="Century Gothic"/>
            </a:endParaRPr>
          </a:p>
          <a:p>
            <a:pPr marL="0" lvl="0" indent="-69850" rtl="0">
              <a:spcBef>
                <a:spcPts val="0"/>
              </a:spcBef>
              <a:buClr>
                <a:schemeClr val="dk1"/>
              </a:buClr>
              <a:buSzPct val="100000"/>
              <a:buFont typeface="Arial"/>
              <a:buNone/>
            </a:pPr>
            <a:endParaRPr sz="1100">
              <a:solidFill>
                <a:srgbClr val="FF0000"/>
              </a:solidFill>
              <a:latin typeface="Century Gothic"/>
              <a:ea typeface="Century Gothic"/>
              <a:cs typeface="Century Gothic"/>
              <a:sym typeface="Century Gothic"/>
            </a:endParaRPr>
          </a:p>
          <a:p>
            <a:pPr lvl="0" rtl="0">
              <a:spcBef>
                <a:spcPts val="0"/>
              </a:spcBef>
              <a:buNone/>
            </a:pPr>
            <a:endParaRPr sz="3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sldNum" idx="12"/>
          </p:nvPr>
        </p:nvSpPr>
        <p:spPr>
          <a:xfrm>
            <a:off x="6553200" y="4767263"/>
            <a:ext cx="2133600" cy="273900"/>
          </a:xfrm>
          <a:prstGeom prst="rect">
            <a:avLst/>
          </a:prstGeom>
          <a:noFill/>
          <a:ln>
            <a:noFill/>
          </a:ln>
        </p:spPr>
        <p:txBody>
          <a:bodyPr wrap="square" lIns="91375" tIns="45675" rIns="91375" bIns="45675" anchor="ctr" anchorCtr="0">
            <a:noAutofit/>
          </a:bodyPr>
          <a:lstStyle/>
          <a:p>
            <a:pPr marL="0" marR="0" lvl="0" indent="-19050" algn="r" rtl="0">
              <a:spcBef>
                <a:spcPts val="0"/>
              </a:spcBef>
              <a:spcAft>
                <a:spcPts val="0"/>
              </a:spcAft>
              <a:buClr>
                <a:srgbClr val="898989"/>
              </a:buClr>
              <a:buSzPct val="25000"/>
              <a:buFont typeface="Calibri"/>
              <a:buNone/>
            </a:pPr>
            <a:fld id="{00000000-1234-1234-1234-123412341234}" type="slidenum">
              <a:rPr lang="en" sz="1200" b="0" i="0" u="none" strike="noStrike" cap="none">
                <a:solidFill>
                  <a:srgbClr val="898989"/>
                </a:solidFill>
                <a:latin typeface="Calibri"/>
                <a:ea typeface="Calibri"/>
                <a:cs typeface="Calibri"/>
                <a:sym typeface="Calibri"/>
              </a:rPr>
              <a:t>11</a:t>
            </a:fld>
            <a:endParaRPr lang="en" sz="1200" b="0" i="0" u="none" strike="noStrike" cap="none">
              <a:solidFill>
                <a:srgbClr val="898989"/>
              </a:solidFill>
              <a:latin typeface="Calibri"/>
              <a:ea typeface="Calibri"/>
              <a:cs typeface="Calibri"/>
              <a:sym typeface="Calibri"/>
            </a:endParaRPr>
          </a:p>
        </p:txBody>
      </p:sp>
      <p:sp>
        <p:nvSpPr>
          <p:cNvPr id="239" name="Shape 239"/>
          <p:cNvSpPr txBox="1">
            <a:spLocks noGrp="1"/>
          </p:cNvSpPr>
          <p:nvPr>
            <p:ph type="title"/>
          </p:nvPr>
        </p:nvSpPr>
        <p:spPr>
          <a:xfrm>
            <a:off x="253313" y="506466"/>
            <a:ext cx="8229600" cy="440100"/>
          </a:xfrm>
          <a:prstGeom prst="rect">
            <a:avLst/>
          </a:prstGeom>
          <a:noFill/>
          <a:ln>
            <a:noFill/>
          </a:ln>
        </p:spPr>
        <p:txBody>
          <a:bodyPr wrap="square" lIns="91375" tIns="45675" rIns="91375" bIns="45675" anchor="t" anchorCtr="0">
            <a:noAutofit/>
          </a:bodyPr>
          <a:lstStyle/>
          <a:p>
            <a:pPr marL="0" marR="0" lvl="0" indent="-38100" algn="l" rtl="0">
              <a:spcBef>
                <a:spcPts val="0"/>
              </a:spcBef>
              <a:spcAft>
                <a:spcPts val="0"/>
              </a:spcAft>
              <a:buClr>
                <a:srgbClr val="428BE3"/>
              </a:buClr>
              <a:buSzPct val="25000"/>
              <a:buFont typeface="Century Gothic"/>
              <a:buNone/>
            </a:pPr>
            <a:r>
              <a:rPr lang="en" sz="2400" b="1" i="0" u="none" strike="noStrike" cap="none">
                <a:solidFill>
                  <a:srgbClr val="428BE3"/>
                </a:solidFill>
                <a:latin typeface="Century Gothic"/>
                <a:ea typeface="Century Gothic"/>
                <a:cs typeface="Century Gothic"/>
                <a:sym typeface="Century Gothic"/>
              </a:rPr>
              <a:t>How the Opportunity Index would vary based on student grade level and application</a:t>
            </a:r>
          </a:p>
        </p:txBody>
      </p:sp>
      <p:sp>
        <p:nvSpPr>
          <p:cNvPr id="240" name="Shape 240"/>
          <p:cNvSpPr/>
          <p:nvPr/>
        </p:nvSpPr>
        <p:spPr>
          <a:xfrm>
            <a:off x="189724" y="1341525"/>
            <a:ext cx="6046800" cy="3185400"/>
          </a:xfrm>
          <a:prstGeom prst="rect">
            <a:avLst/>
          </a:prstGeom>
          <a:noFill/>
          <a:ln>
            <a:noFill/>
          </a:ln>
        </p:spPr>
        <p:txBody>
          <a:bodyPr wrap="square" lIns="91425" tIns="45700" rIns="91425" bIns="45700" anchor="t" anchorCtr="0">
            <a:noAutofit/>
          </a:bodyPr>
          <a:lstStyle/>
          <a:p>
            <a:pPr marL="457200" marR="0" lvl="0" indent="-330200" algn="l" rtl="0">
              <a:spcBef>
                <a:spcPts val="0"/>
              </a:spcBef>
              <a:spcAft>
                <a:spcPts val="0"/>
              </a:spcAft>
              <a:buClr>
                <a:srgbClr val="222222"/>
              </a:buClr>
              <a:buSzPct val="100000"/>
              <a:buFont typeface="Calibri"/>
              <a:buChar char="●"/>
            </a:pPr>
            <a:r>
              <a:rPr lang="en" sz="1600">
                <a:solidFill>
                  <a:srgbClr val="222222"/>
                </a:solidFill>
                <a:latin typeface="Calibri"/>
                <a:ea typeface="Calibri"/>
                <a:cs typeface="Calibri"/>
                <a:sym typeface="Calibri"/>
              </a:rPr>
              <a:t>The Opportunity Index is comprised of three building blocks: </a:t>
            </a:r>
            <a:br>
              <a:rPr lang="en" sz="1600">
                <a:solidFill>
                  <a:srgbClr val="222222"/>
                </a:solidFill>
                <a:latin typeface="Calibri"/>
                <a:ea typeface="Calibri"/>
                <a:cs typeface="Calibri"/>
                <a:sym typeface="Calibri"/>
              </a:rPr>
            </a:br>
            <a:r>
              <a:rPr lang="en" sz="1600">
                <a:solidFill>
                  <a:srgbClr val="222222"/>
                </a:solidFill>
                <a:latin typeface="Calibri"/>
                <a:ea typeface="Calibri"/>
                <a:cs typeface="Calibri"/>
                <a:sym typeface="Calibri"/>
              </a:rPr>
              <a:t>(1) neighborhood factors; (2) student-specific instructional needs; and (3) other student-specific information (such as poverty or previous academic outcomes). </a:t>
            </a:r>
            <a:br>
              <a:rPr lang="en" sz="1600">
                <a:solidFill>
                  <a:srgbClr val="222222"/>
                </a:solidFill>
                <a:latin typeface="Calibri"/>
                <a:ea typeface="Calibri"/>
                <a:cs typeface="Calibri"/>
                <a:sym typeface="Calibri"/>
              </a:rPr>
            </a:br>
            <a:endParaRPr lang="en" sz="1600">
              <a:solidFill>
                <a:srgbClr val="222222"/>
              </a:solidFill>
              <a:latin typeface="Calibri"/>
              <a:ea typeface="Calibri"/>
              <a:cs typeface="Calibri"/>
              <a:sym typeface="Calibri"/>
            </a:endParaRPr>
          </a:p>
          <a:p>
            <a:pPr marL="457200" marR="0" lvl="0" indent="-330200" algn="l" rtl="0">
              <a:spcBef>
                <a:spcPts val="0"/>
              </a:spcBef>
              <a:spcAft>
                <a:spcPts val="0"/>
              </a:spcAft>
              <a:buClr>
                <a:srgbClr val="222222"/>
              </a:buClr>
              <a:buSzPct val="100000"/>
              <a:buFont typeface="Calibri"/>
              <a:buChar char="●"/>
            </a:pPr>
            <a:r>
              <a:rPr lang="en" sz="1600">
                <a:solidFill>
                  <a:srgbClr val="222222"/>
                </a:solidFill>
                <a:latin typeface="Calibri"/>
                <a:ea typeface="Calibri"/>
                <a:cs typeface="Calibri"/>
                <a:sym typeface="Calibri"/>
              </a:rPr>
              <a:t>The second and third items, which are student-specific, are more predictive (and more available) as a student progresses through school. Therefore, as a student gets older, the composition of the index adjusts to reflect more student-specific information. </a:t>
            </a:r>
            <a:br>
              <a:rPr lang="en" sz="1600">
                <a:solidFill>
                  <a:srgbClr val="222222"/>
                </a:solidFill>
                <a:latin typeface="Calibri"/>
                <a:ea typeface="Calibri"/>
                <a:cs typeface="Calibri"/>
                <a:sym typeface="Calibri"/>
              </a:rPr>
            </a:br>
            <a:endParaRPr lang="en" sz="1600">
              <a:solidFill>
                <a:srgbClr val="222222"/>
              </a:solidFill>
              <a:latin typeface="Calibri"/>
              <a:ea typeface="Calibri"/>
              <a:cs typeface="Calibri"/>
              <a:sym typeface="Calibri"/>
            </a:endParaRPr>
          </a:p>
          <a:p>
            <a:pPr marL="457200" marR="0" lvl="0" indent="-342900" algn="l" rtl="0">
              <a:spcBef>
                <a:spcPts val="0"/>
              </a:spcBef>
              <a:spcAft>
                <a:spcPts val="0"/>
              </a:spcAft>
              <a:buSzPct val="112500"/>
              <a:buChar char="●"/>
            </a:pPr>
            <a:r>
              <a:rPr lang="en" sz="1600">
                <a:solidFill>
                  <a:srgbClr val="222222"/>
                </a:solidFill>
                <a:latin typeface="Calibri"/>
                <a:ea typeface="Calibri"/>
                <a:cs typeface="Calibri"/>
                <a:sym typeface="Calibri"/>
              </a:rPr>
              <a:t>BPS may draw differently on these building blocks depending on the situation. We will publish data for each of the building blocks as well as the overall composite Index, and always clearly indicate which data is being used and why. </a:t>
            </a:r>
            <a:r>
              <a:rPr lang="en" sz="1500">
                <a:solidFill>
                  <a:schemeClr val="dk1"/>
                </a:solidFill>
                <a:latin typeface="Calibri"/>
                <a:ea typeface="Calibri"/>
                <a:cs typeface="Calibri"/>
                <a:sym typeface="Calibri"/>
              </a:rPr>
              <a:t/>
            </a:r>
            <a:br>
              <a:rPr lang="en" sz="1500">
                <a:solidFill>
                  <a:schemeClr val="dk1"/>
                </a:solidFill>
                <a:latin typeface="Calibri"/>
                <a:ea typeface="Calibri"/>
                <a:cs typeface="Calibri"/>
                <a:sym typeface="Calibri"/>
              </a:rPr>
            </a:br>
            <a:endParaRPr lang="en" sz="1500">
              <a:solidFill>
                <a:schemeClr val="dk1"/>
              </a:solidFill>
              <a:latin typeface="Calibri"/>
              <a:ea typeface="Calibri"/>
              <a:cs typeface="Calibri"/>
              <a:sym typeface="Calibri"/>
            </a:endParaRPr>
          </a:p>
        </p:txBody>
      </p:sp>
      <p:pic>
        <p:nvPicPr>
          <p:cNvPr id="241" name="Shape 241"/>
          <p:cNvPicPr preferRelativeResize="0"/>
          <p:nvPr/>
        </p:nvPicPr>
        <p:blipFill>
          <a:blip r:embed="rId3">
            <a:alphaModFix/>
          </a:blip>
          <a:stretch>
            <a:fillRect/>
          </a:stretch>
        </p:blipFill>
        <p:spPr>
          <a:xfrm>
            <a:off x="6376225" y="1570677"/>
            <a:ext cx="2487550" cy="2727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sldNum" idx="12"/>
          </p:nvPr>
        </p:nvSpPr>
        <p:spPr>
          <a:xfrm>
            <a:off x="6553200" y="4767263"/>
            <a:ext cx="2133600" cy="273900"/>
          </a:xfrm>
          <a:prstGeom prst="rect">
            <a:avLst/>
          </a:prstGeom>
          <a:noFill/>
          <a:ln>
            <a:noFill/>
          </a:ln>
        </p:spPr>
        <p:txBody>
          <a:bodyPr wrap="square" lIns="91375" tIns="45675" rIns="91375" bIns="45675" anchor="ctr" anchorCtr="0">
            <a:noAutofit/>
          </a:bodyPr>
          <a:lstStyle/>
          <a:p>
            <a:pPr marL="0" marR="0" lvl="0" indent="-19050" algn="r" rtl="0">
              <a:spcBef>
                <a:spcPts val="0"/>
              </a:spcBef>
              <a:spcAft>
                <a:spcPts val="0"/>
              </a:spcAft>
              <a:buClr>
                <a:srgbClr val="898989"/>
              </a:buClr>
              <a:buSzPct val="25000"/>
              <a:buFont typeface="Calibri"/>
              <a:buNone/>
            </a:pPr>
            <a:fld id="{00000000-1234-1234-1234-123412341234}" type="slidenum">
              <a:rPr lang="en" sz="1200" b="0" i="0" u="none" strike="noStrike" cap="none">
                <a:solidFill>
                  <a:srgbClr val="898989"/>
                </a:solidFill>
                <a:latin typeface="Calibri"/>
                <a:ea typeface="Calibri"/>
                <a:cs typeface="Calibri"/>
                <a:sym typeface="Calibri"/>
              </a:rPr>
              <a:t>12</a:t>
            </a:fld>
            <a:endParaRPr lang="en" sz="1200" b="0" i="0" u="none" strike="noStrike" cap="none">
              <a:solidFill>
                <a:srgbClr val="898989"/>
              </a:solidFill>
              <a:latin typeface="Calibri"/>
              <a:ea typeface="Calibri"/>
              <a:cs typeface="Calibri"/>
              <a:sym typeface="Calibri"/>
            </a:endParaRPr>
          </a:p>
        </p:txBody>
      </p:sp>
      <p:sp>
        <p:nvSpPr>
          <p:cNvPr id="248" name="Shape 248"/>
          <p:cNvSpPr txBox="1">
            <a:spLocks noGrp="1"/>
          </p:cNvSpPr>
          <p:nvPr>
            <p:ph type="title"/>
          </p:nvPr>
        </p:nvSpPr>
        <p:spPr>
          <a:xfrm>
            <a:off x="253313" y="506466"/>
            <a:ext cx="8229600" cy="440100"/>
          </a:xfrm>
          <a:prstGeom prst="rect">
            <a:avLst/>
          </a:prstGeom>
          <a:noFill/>
          <a:ln>
            <a:noFill/>
          </a:ln>
        </p:spPr>
        <p:txBody>
          <a:bodyPr wrap="square" lIns="91375" tIns="45675" rIns="91375" bIns="45675" anchor="t" anchorCtr="0">
            <a:noAutofit/>
          </a:bodyPr>
          <a:lstStyle/>
          <a:p>
            <a:pPr marL="0" marR="0" lvl="0" indent="-38100" algn="l" rtl="0">
              <a:spcBef>
                <a:spcPts val="0"/>
              </a:spcBef>
              <a:spcAft>
                <a:spcPts val="0"/>
              </a:spcAft>
              <a:buClr>
                <a:srgbClr val="428BE3"/>
              </a:buClr>
              <a:buSzPct val="25000"/>
              <a:buFont typeface="Century Gothic"/>
              <a:buNone/>
            </a:pPr>
            <a:r>
              <a:rPr lang="en" sz="2400"/>
              <a:t>Technical Detail: Draft Index Components</a:t>
            </a:r>
          </a:p>
        </p:txBody>
      </p:sp>
      <p:pic>
        <p:nvPicPr>
          <p:cNvPr id="249" name="Shape 249"/>
          <p:cNvPicPr preferRelativeResize="0"/>
          <p:nvPr/>
        </p:nvPicPr>
        <p:blipFill>
          <a:blip r:embed="rId3">
            <a:alphaModFix/>
          </a:blip>
          <a:stretch>
            <a:fillRect/>
          </a:stretch>
        </p:blipFill>
        <p:spPr>
          <a:xfrm>
            <a:off x="1813325" y="1147350"/>
            <a:ext cx="5099825" cy="3739550"/>
          </a:xfrm>
          <a:prstGeom prst="rect">
            <a:avLst/>
          </a:prstGeom>
          <a:noFill/>
          <a:ln>
            <a:noFill/>
          </a:ln>
        </p:spPr>
      </p:pic>
      <p:sp>
        <p:nvSpPr>
          <p:cNvPr id="250" name="Shape 250"/>
          <p:cNvSpPr/>
          <p:nvPr/>
        </p:nvSpPr>
        <p:spPr>
          <a:xfrm>
            <a:off x="7023875" y="1975000"/>
            <a:ext cx="1833300" cy="1021200"/>
          </a:xfrm>
          <a:prstGeom prst="wedgeRectCallout">
            <a:avLst>
              <a:gd name="adj1" fmla="val -69465"/>
              <a:gd name="adj2" fmla="val 28322"/>
            </a:avLst>
          </a:prstGeom>
          <a:solidFill>
            <a:srgbClr val="6D9EEB"/>
          </a:solidFill>
          <a:ln>
            <a:noFill/>
          </a:ln>
        </p:spPr>
        <p:txBody>
          <a:bodyPr wrap="square" lIns="91425" tIns="91425" rIns="91425" bIns="91425" anchor="ctr" anchorCtr="0">
            <a:noAutofit/>
          </a:bodyPr>
          <a:lstStyle/>
          <a:p>
            <a:pPr lvl="0" algn="ctr" rtl="0">
              <a:spcBef>
                <a:spcPts val="0"/>
              </a:spcBef>
              <a:buNone/>
            </a:pPr>
            <a:r>
              <a:rPr lang="en" sz="1000" b="1"/>
              <a:t>By high school, most of the variation is explained by student demographics and past academic outcomes</a:t>
            </a:r>
          </a:p>
        </p:txBody>
      </p:sp>
      <p:sp>
        <p:nvSpPr>
          <p:cNvPr id="251" name="Shape 251"/>
          <p:cNvSpPr/>
          <p:nvPr/>
        </p:nvSpPr>
        <p:spPr>
          <a:xfrm>
            <a:off x="164800" y="1454975"/>
            <a:ext cx="1537800" cy="953100"/>
          </a:xfrm>
          <a:prstGeom prst="wedgeRectCallout">
            <a:avLst>
              <a:gd name="adj1" fmla="val 84120"/>
              <a:gd name="adj2" fmla="val 75108"/>
            </a:avLst>
          </a:prstGeom>
          <a:solidFill>
            <a:srgbClr val="6D9EEB"/>
          </a:solidFill>
          <a:ln>
            <a:noFill/>
          </a:ln>
        </p:spPr>
        <p:txBody>
          <a:bodyPr wrap="square" lIns="91425" tIns="91425" rIns="91425" bIns="91425" anchor="ctr" anchorCtr="0">
            <a:noAutofit/>
          </a:bodyPr>
          <a:lstStyle/>
          <a:p>
            <a:pPr lvl="0" algn="ctr" rtl="0">
              <a:spcBef>
                <a:spcPts val="0"/>
              </a:spcBef>
              <a:buNone/>
            </a:pPr>
            <a:r>
              <a:rPr lang="en" sz="1000" b="1"/>
              <a:t>Neighborhood factors -- detailed on the next page --  are found to be most impactful in elementary school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sldNum" idx="12"/>
          </p:nvPr>
        </p:nvSpPr>
        <p:spPr>
          <a:xfrm>
            <a:off x="6553200" y="4767263"/>
            <a:ext cx="2133600" cy="273900"/>
          </a:xfrm>
          <a:prstGeom prst="rect">
            <a:avLst/>
          </a:prstGeom>
          <a:noFill/>
          <a:ln>
            <a:noFill/>
          </a:ln>
        </p:spPr>
        <p:txBody>
          <a:bodyPr wrap="square" lIns="91375" tIns="45675" rIns="91375" bIns="45675" anchor="ctr" anchorCtr="0">
            <a:noAutofit/>
          </a:bodyPr>
          <a:lstStyle/>
          <a:p>
            <a:pPr marL="0" marR="0" lvl="0" indent="-19050" algn="r" rtl="0">
              <a:spcBef>
                <a:spcPts val="0"/>
              </a:spcBef>
              <a:spcAft>
                <a:spcPts val="0"/>
              </a:spcAft>
              <a:buClr>
                <a:srgbClr val="898989"/>
              </a:buClr>
              <a:buSzPct val="25000"/>
              <a:buFont typeface="Calibri"/>
              <a:buNone/>
            </a:pPr>
            <a:fld id="{00000000-1234-1234-1234-123412341234}" type="slidenum">
              <a:rPr lang="en" sz="1200" b="0" i="0" u="none" strike="noStrike" cap="none">
                <a:solidFill>
                  <a:srgbClr val="898989"/>
                </a:solidFill>
                <a:latin typeface="Calibri"/>
                <a:ea typeface="Calibri"/>
                <a:cs typeface="Calibri"/>
                <a:sym typeface="Calibri"/>
              </a:rPr>
              <a:t>13</a:t>
            </a:fld>
            <a:endParaRPr lang="en" sz="1200" b="0" i="0" u="none" strike="noStrike" cap="none">
              <a:solidFill>
                <a:srgbClr val="898989"/>
              </a:solidFill>
              <a:latin typeface="Calibri"/>
              <a:ea typeface="Calibri"/>
              <a:cs typeface="Calibri"/>
              <a:sym typeface="Calibri"/>
            </a:endParaRPr>
          </a:p>
        </p:txBody>
      </p:sp>
      <p:sp>
        <p:nvSpPr>
          <p:cNvPr id="258" name="Shape 258"/>
          <p:cNvSpPr txBox="1">
            <a:spLocks noGrp="1"/>
          </p:cNvSpPr>
          <p:nvPr>
            <p:ph type="title"/>
          </p:nvPr>
        </p:nvSpPr>
        <p:spPr>
          <a:xfrm>
            <a:off x="253326" y="354075"/>
            <a:ext cx="8769900" cy="440100"/>
          </a:xfrm>
          <a:prstGeom prst="rect">
            <a:avLst/>
          </a:prstGeom>
          <a:noFill/>
          <a:ln>
            <a:noFill/>
          </a:ln>
        </p:spPr>
        <p:txBody>
          <a:bodyPr wrap="square" lIns="91375" tIns="45675" rIns="91375" bIns="45675" anchor="t" anchorCtr="0">
            <a:noAutofit/>
          </a:bodyPr>
          <a:lstStyle/>
          <a:p>
            <a:pPr marL="0" marR="0" lvl="0" indent="-38100" algn="l" rtl="0">
              <a:spcBef>
                <a:spcPts val="0"/>
              </a:spcBef>
              <a:spcAft>
                <a:spcPts val="0"/>
              </a:spcAft>
              <a:buClr>
                <a:srgbClr val="428BE3"/>
              </a:buClr>
              <a:buSzPct val="33333"/>
              <a:buFont typeface="Century Gothic"/>
              <a:buNone/>
            </a:pPr>
            <a:r>
              <a:rPr lang="en" sz="1800"/>
              <a:t>Neighborhood weight; 5 categories &amp; 10 indicators</a:t>
            </a:r>
          </a:p>
        </p:txBody>
      </p:sp>
      <p:graphicFrame>
        <p:nvGraphicFramePr>
          <p:cNvPr id="259" name="Shape 259"/>
          <p:cNvGraphicFramePr/>
          <p:nvPr/>
        </p:nvGraphicFramePr>
        <p:xfrm>
          <a:off x="102725" y="717975"/>
          <a:ext cx="9041275" cy="4409140"/>
        </p:xfrm>
        <a:graphic>
          <a:graphicData uri="http://schemas.openxmlformats.org/drawingml/2006/table">
            <a:tbl>
              <a:tblPr>
                <a:noFill/>
                <a:tableStyleId>{E0BA3E08-128F-4A59-BA7A-64DF04D2846C}</a:tableStyleId>
              </a:tblPr>
              <a:tblGrid>
                <a:gridCol w="1200825"/>
                <a:gridCol w="841225"/>
                <a:gridCol w="1295600"/>
                <a:gridCol w="1264350"/>
                <a:gridCol w="4439275"/>
              </a:tblGrid>
              <a:tr h="349925">
                <a:tc>
                  <a:txBody>
                    <a:bodyPr/>
                    <a:lstStyle/>
                    <a:p>
                      <a:pPr lvl="0" algn="ctr" rtl="0">
                        <a:spcBef>
                          <a:spcPts val="0"/>
                        </a:spcBef>
                        <a:buNone/>
                      </a:pPr>
                      <a:r>
                        <a:rPr lang="en" sz="1100" b="1">
                          <a:solidFill>
                            <a:srgbClr val="FFFFFF"/>
                          </a:solidFill>
                          <a:latin typeface="Calibri"/>
                          <a:ea typeface="Calibri"/>
                          <a:cs typeface="Calibri"/>
                          <a:sym typeface="Calibri"/>
                        </a:rPr>
                        <a:t>Neighborhood Categories</a:t>
                      </a:r>
                    </a:p>
                  </a:txBody>
                  <a:tcPr marL="91425" marR="91425" marT="91425" marB="91425" anchor="ctr">
                    <a:solidFill>
                      <a:srgbClr val="4A86E8"/>
                    </a:solidFill>
                  </a:tcPr>
                </a:tc>
                <a:tc>
                  <a:txBody>
                    <a:bodyPr/>
                    <a:lstStyle/>
                    <a:p>
                      <a:pPr lvl="0" algn="ctr" rtl="0">
                        <a:spcBef>
                          <a:spcPts val="0"/>
                        </a:spcBef>
                        <a:buNone/>
                      </a:pPr>
                      <a:r>
                        <a:rPr lang="en" sz="1100" b="1">
                          <a:solidFill>
                            <a:srgbClr val="FFFFFF"/>
                          </a:solidFill>
                          <a:latin typeface="Calibri"/>
                          <a:ea typeface="Calibri"/>
                          <a:cs typeface="Calibri"/>
                          <a:sym typeface="Calibri"/>
                        </a:rPr>
                        <a:t>Grades Included </a:t>
                      </a:r>
                    </a:p>
                  </a:txBody>
                  <a:tcPr marL="91425" marR="91425" marT="91425" marB="91425" anchor="ctr">
                    <a:solidFill>
                      <a:srgbClr val="4A86E8"/>
                    </a:solidFill>
                  </a:tcPr>
                </a:tc>
                <a:tc>
                  <a:txBody>
                    <a:bodyPr/>
                    <a:lstStyle/>
                    <a:p>
                      <a:pPr lvl="0" algn="ctr" rtl="0">
                        <a:spcBef>
                          <a:spcPts val="0"/>
                        </a:spcBef>
                        <a:buNone/>
                      </a:pPr>
                      <a:r>
                        <a:rPr lang="en" sz="1100" b="1">
                          <a:solidFill>
                            <a:srgbClr val="FFFFFF"/>
                          </a:solidFill>
                          <a:latin typeface="Calibri"/>
                          <a:ea typeface="Calibri"/>
                          <a:cs typeface="Calibri"/>
                          <a:sym typeface="Calibri"/>
                        </a:rPr>
                        <a:t>Indicator</a:t>
                      </a:r>
                    </a:p>
                  </a:txBody>
                  <a:tcPr marL="91425" marR="91425" marT="91425" marB="91425" anchor="ctr">
                    <a:solidFill>
                      <a:srgbClr val="4A86E8"/>
                    </a:solidFill>
                  </a:tcPr>
                </a:tc>
                <a:tc>
                  <a:txBody>
                    <a:bodyPr/>
                    <a:lstStyle/>
                    <a:p>
                      <a:pPr lvl="0" algn="ctr" rtl="0">
                        <a:spcBef>
                          <a:spcPts val="0"/>
                        </a:spcBef>
                        <a:buClr>
                          <a:schemeClr val="dk1"/>
                        </a:buClr>
                        <a:buSzPct val="100000"/>
                        <a:buFont typeface="Arial"/>
                        <a:buNone/>
                      </a:pPr>
                      <a:r>
                        <a:rPr lang="en" sz="1100" b="1">
                          <a:solidFill>
                            <a:srgbClr val="FFFFFF"/>
                          </a:solidFill>
                          <a:latin typeface="Calibri"/>
                          <a:ea typeface="Calibri"/>
                          <a:cs typeface="Calibri"/>
                          <a:sym typeface="Calibri"/>
                        </a:rPr>
                        <a:t>Data Source</a:t>
                      </a:r>
                    </a:p>
                  </a:txBody>
                  <a:tcPr marL="91425" marR="91425" marT="91425" marB="91425" anchor="ctr">
                    <a:solidFill>
                      <a:srgbClr val="4A86E8"/>
                    </a:solidFill>
                  </a:tcPr>
                </a:tc>
                <a:tc>
                  <a:txBody>
                    <a:bodyPr/>
                    <a:lstStyle/>
                    <a:p>
                      <a:pPr lvl="0" algn="ctr" rtl="0">
                        <a:spcBef>
                          <a:spcPts val="0"/>
                        </a:spcBef>
                        <a:buClr>
                          <a:schemeClr val="dk1"/>
                        </a:buClr>
                        <a:buSzPct val="100000"/>
                        <a:buFont typeface="Arial"/>
                        <a:buNone/>
                      </a:pPr>
                      <a:r>
                        <a:rPr lang="en" sz="1100" b="1">
                          <a:solidFill>
                            <a:srgbClr val="FFFFFF"/>
                          </a:solidFill>
                          <a:latin typeface="Calibri"/>
                          <a:ea typeface="Calibri"/>
                          <a:cs typeface="Calibri"/>
                          <a:sym typeface="Calibri"/>
                        </a:rPr>
                        <a:t>Definition</a:t>
                      </a:r>
                    </a:p>
                  </a:txBody>
                  <a:tcPr marL="91425" marR="91425" marT="91425" marB="91425" anchor="ctr">
                    <a:solidFill>
                      <a:srgbClr val="4A86E8"/>
                    </a:solidFill>
                  </a:tcPr>
                </a:tc>
              </a:tr>
              <a:tr h="311800">
                <a:tc>
                  <a:txBody>
                    <a:bodyPr/>
                    <a:lstStyle/>
                    <a:p>
                      <a:pPr lvl="0" rtl="0">
                        <a:spcBef>
                          <a:spcPts val="0"/>
                        </a:spcBef>
                        <a:buNone/>
                      </a:pPr>
                      <a:r>
                        <a:rPr lang="en" sz="1000" b="1">
                          <a:latin typeface="Calibri"/>
                          <a:ea typeface="Calibri"/>
                          <a:cs typeface="Calibri"/>
                          <a:sym typeface="Calibri"/>
                        </a:rPr>
                        <a:t>Academic Attainment</a:t>
                      </a:r>
                    </a:p>
                  </a:txBody>
                  <a:tcPr marL="91425" marR="91425" marT="91425" marB="91425" anchor="ctr">
                    <a:solidFill>
                      <a:srgbClr val="FFFFFF"/>
                    </a:solidFill>
                  </a:tcPr>
                </a:tc>
                <a:tc>
                  <a:txBody>
                    <a:bodyPr/>
                    <a:lstStyle/>
                    <a:p>
                      <a:pPr lvl="0" rtl="0">
                        <a:spcBef>
                          <a:spcPts val="0"/>
                        </a:spcBef>
                        <a:buNone/>
                      </a:pPr>
                      <a:r>
                        <a:rPr lang="en" sz="800">
                          <a:latin typeface="Calibri"/>
                          <a:ea typeface="Calibri"/>
                          <a:cs typeface="Calibri"/>
                          <a:sym typeface="Calibri"/>
                        </a:rPr>
                        <a:t>All Grades </a:t>
                      </a:r>
                    </a:p>
                  </a:txBody>
                  <a:tcPr marL="91425" marR="91425" marT="91425" marB="91425" anchor="ctr">
                    <a:solidFill>
                      <a:srgbClr val="FFFFFF"/>
                    </a:solidFill>
                  </a:tcPr>
                </a:tc>
                <a:tc>
                  <a:txBody>
                    <a:bodyPr/>
                    <a:lstStyle/>
                    <a:p>
                      <a:pPr lvl="0" rtl="0">
                        <a:spcBef>
                          <a:spcPts val="0"/>
                        </a:spcBef>
                        <a:buNone/>
                      </a:pPr>
                      <a:r>
                        <a:rPr lang="en" sz="800">
                          <a:latin typeface="Calibri"/>
                          <a:ea typeface="Calibri"/>
                          <a:cs typeface="Calibri"/>
                          <a:sym typeface="Calibri"/>
                        </a:rPr>
                        <a:t>Postsecondary attainment</a:t>
                      </a:r>
                    </a:p>
                  </a:txBody>
                  <a:tcPr marL="91425" marR="91425" marT="91425" marB="91425" anchor="ctr">
                    <a:solidFill>
                      <a:srgbClr val="FFFFFF"/>
                    </a:solidFill>
                  </a:tcPr>
                </a:tc>
                <a:tc>
                  <a:txBody>
                    <a:bodyPr/>
                    <a:lstStyle/>
                    <a:p>
                      <a:pPr lvl="0" rtl="0">
                        <a:spcBef>
                          <a:spcPts val="0"/>
                        </a:spcBef>
                        <a:buNone/>
                      </a:pPr>
                      <a:r>
                        <a:rPr lang="en" sz="800">
                          <a:latin typeface="Calibri"/>
                          <a:ea typeface="Calibri"/>
                          <a:cs typeface="Calibri"/>
                          <a:sym typeface="Calibri"/>
                        </a:rPr>
                        <a:t>American Community Survey (ACS)</a:t>
                      </a:r>
                    </a:p>
                  </a:txBody>
                  <a:tcPr marL="91425" marR="91425" marT="91425" marB="91425" anchor="ctr">
                    <a:solidFill>
                      <a:srgbClr val="FFFFFF"/>
                    </a:solidFill>
                  </a:tcPr>
                </a:tc>
                <a:tc>
                  <a:txBody>
                    <a:bodyPr/>
                    <a:lstStyle/>
                    <a:p>
                      <a:pPr lvl="0" rtl="0">
                        <a:spcBef>
                          <a:spcPts val="0"/>
                        </a:spcBef>
                        <a:buNone/>
                      </a:pPr>
                      <a:r>
                        <a:rPr lang="en" sz="800">
                          <a:latin typeface="Calibri"/>
                          <a:ea typeface="Calibri"/>
                          <a:cs typeface="Calibri"/>
                          <a:sym typeface="Calibri"/>
                        </a:rPr>
                        <a:t>Percent of census tract adults who have earned a Bachelor’s degree or higher</a:t>
                      </a:r>
                    </a:p>
                  </a:txBody>
                  <a:tcPr marL="91425" marR="91425" marT="91425" marB="91425" anchor="ctr">
                    <a:solidFill>
                      <a:srgbClr val="FFFFFF"/>
                    </a:solidFill>
                  </a:tcPr>
                </a:tc>
              </a:tr>
              <a:tr h="404825">
                <a:tc rowSpan="3">
                  <a:txBody>
                    <a:bodyPr/>
                    <a:lstStyle/>
                    <a:p>
                      <a:pPr lvl="0" rtl="0">
                        <a:spcBef>
                          <a:spcPts val="0"/>
                        </a:spcBef>
                        <a:buNone/>
                      </a:pPr>
                      <a:r>
                        <a:rPr lang="en" sz="1000" b="1">
                          <a:latin typeface="Calibri"/>
                          <a:ea typeface="Calibri"/>
                          <a:cs typeface="Calibri"/>
                          <a:sym typeface="Calibri"/>
                        </a:rPr>
                        <a:t>Neighborhood Safety</a:t>
                      </a:r>
                    </a:p>
                  </a:txBody>
                  <a:tcPr marL="91425" marR="91425" marT="91425" marB="91425" anchor="ctr">
                    <a:solidFill>
                      <a:srgbClr val="FFFFFF"/>
                    </a:solidFill>
                  </a:tcPr>
                </a:tc>
                <a:tc rowSpan="3">
                  <a:txBody>
                    <a:bodyPr/>
                    <a:lstStyle/>
                    <a:p>
                      <a:pPr lvl="0" rtl="0">
                        <a:spcBef>
                          <a:spcPts val="0"/>
                        </a:spcBef>
                        <a:buNone/>
                      </a:pPr>
                      <a:r>
                        <a:rPr lang="en" sz="800">
                          <a:latin typeface="Calibri"/>
                          <a:ea typeface="Calibri"/>
                          <a:cs typeface="Calibri"/>
                          <a:sym typeface="Calibri"/>
                        </a:rPr>
                        <a:t>All Grades</a:t>
                      </a:r>
                    </a:p>
                  </a:txBody>
                  <a:tcPr marL="91425" marR="91425" marT="91425" marB="91425" anchor="ctr">
                    <a:solidFill>
                      <a:srgbClr val="FFFFFF"/>
                    </a:solidFill>
                  </a:tcPr>
                </a:tc>
                <a:tc>
                  <a:txBody>
                    <a:bodyPr/>
                    <a:lstStyle/>
                    <a:p>
                      <a:pPr lvl="0" rtl="0">
                        <a:spcBef>
                          <a:spcPts val="0"/>
                        </a:spcBef>
                        <a:buNone/>
                      </a:pPr>
                      <a:r>
                        <a:rPr lang="en" sz="800">
                          <a:latin typeface="Calibri"/>
                          <a:ea typeface="Calibri"/>
                          <a:cs typeface="Calibri"/>
                          <a:sym typeface="Calibri"/>
                        </a:rPr>
                        <a:t>Gun Use</a:t>
                      </a:r>
                    </a:p>
                  </a:txBody>
                  <a:tcPr marL="91425" marR="91425" marT="91425" marB="91425" anchor="ctr">
                    <a:solidFill>
                      <a:srgbClr val="FFFFFF"/>
                    </a:solidFill>
                  </a:tcPr>
                </a:tc>
                <a:tc>
                  <a:txBody>
                    <a:bodyPr/>
                    <a:lstStyle/>
                    <a:p>
                      <a:pPr lvl="0" rtl="0">
                        <a:spcBef>
                          <a:spcPts val="0"/>
                        </a:spcBef>
                        <a:buNone/>
                      </a:pPr>
                      <a:r>
                        <a:rPr lang="en" sz="800">
                          <a:latin typeface="Calibri"/>
                          <a:ea typeface="Calibri"/>
                          <a:cs typeface="Calibri"/>
                          <a:sym typeface="Calibri"/>
                        </a:rPr>
                        <a:t>Boston Area Research Initiative (BARI)</a:t>
                      </a:r>
                    </a:p>
                  </a:txBody>
                  <a:tcPr marL="91425" marR="91425" marT="91425" marB="91425" anchor="ctr">
                    <a:solidFill>
                      <a:srgbClr val="FFFFFF"/>
                    </a:solidFill>
                  </a:tcPr>
                </a:tc>
                <a:tc>
                  <a:txBody>
                    <a:bodyPr/>
                    <a:lstStyle/>
                    <a:p>
                      <a:pPr lvl="0" rtl="0">
                        <a:spcBef>
                          <a:spcPts val="0"/>
                        </a:spcBef>
                        <a:buNone/>
                      </a:pPr>
                      <a:r>
                        <a:rPr lang="en" sz="800">
                          <a:latin typeface="Calibri"/>
                          <a:ea typeface="Calibri"/>
                          <a:cs typeface="Calibri"/>
                          <a:sym typeface="Calibri"/>
                        </a:rPr>
                        <a:t>Rate of events that involve the use of guns (e.g. shooting)</a:t>
                      </a:r>
                    </a:p>
                  </a:txBody>
                  <a:tcPr marL="91425" marR="91425" marT="91425" marB="91425" anchor="ctr">
                    <a:solidFill>
                      <a:srgbClr val="FFFFFF"/>
                    </a:solidFill>
                  </a:tcPr>
                </a:tc>
              </a:tr>
              <a:tr h="404825">
                <a:tc vMerge="1">
                  <a:txBody>
                    <a:bodyPr/>
                    <a:lstStyle/>
                    <a:p>
                      <a:endParaRPr lang="en-US"/>
                    </a:p>
                  </a:txBody>
                  <a:tcPr/>
                </a:tc>
                <a:tc vMerge="1">
                  <a:txBody>
                    <a:bodyPr/>
                    <a:lstStyle/>
                    <a:p>
                      <a:endParaRPr lang="en-US"/>
                    </a:p>
                  </a:txBody>
                  <a:tcPr/>
                </a:tc>
                <a:tc>
                  <a:txBody>
                    <a:bodyPr/>
                    <a:lstStyle/>
                    <a:p>
                      <a:pPr lvl="0" rtl="0">
                        <a:spcBef>
                          <a:spcPts val="0"/>
                        </a:spcBef>
                        <a:buNone/>
                      </a:pPr>
                      <a:r>
                        <a:rPr lang="en" sz="800">
                          <a:latin typeface="Calibri"/>
                          <a:ea typeface="Calibri"/>
                          <a:cs typeface="Calibri"/>
                          <a:sym typeface="Calibri"/>
                        </a:rPr>
                        <a:t>Private Crime</a:t>
                      </a:r>
                    </a:p>
                  </a:txBody>
                  <a:tcPr marL="91425" marR="91425" marT="91425" marB="91425" anchor="ctr">
                    <a:solidFill>
                      <a:srgbClr val="FFFFFF"/>
                    </a:solidFill>
                  </a:tcPr>
                </a:tc>
                <a:tc>
                  <a:txBody>
                    <a:bodyPr/>
                    <a:lstStyle/>
                    <a:p>
                      <a:pPr lvl="0" rtl="0">
                        <a:spcBef>
                          <a:spcPts val="0"/>
                        </a:spcBef>
                        <a:buClr>
                          <a:schemeClr val="dk1"/>
                        </a:buClr>
                        <a:buSzPct val="137500"/>
                        <a:buFont typeface="Arial"/>
                        <a:buNone/>
                      </a:pPr>
                      <a:r>
                        <a:rPr lang="en" sz="800">
                          <a:solidFill>
                            <a:schemeClr val="dk1"/>
                          </a:solidFill>
                          <a:latin typeface="Calibri"/>
                          <a:ea typeface="Calibri"/>
                          <a:cs typeface="Calibri"/>
                          <a:sym typeface="Calibri"/>
                        </a:rPr>
                        <a:t>BARI</a:t>
                      </a:r>
                    </a:p>
                  </a:txBody>
                  <a:tcPr marL="91425" marR="91425" marT="91425" marB="91425" anchor="ctr">
                    <a:solidFill>
                      <a:srgbClr val="FFFFFF"/>
                    </a:solidFill>
                  </a:tcPr>
                </a:tc>
                <a:tc>
                  <a:txBody>
                    <a:bodyPr/>
                    <a:lstStyle/>
                    <a:p>
                      <a:pPr lvl="0" rtl="0">
                        <a:spcBef>
                          <a:spcPts val="0"/>
                        </a:spcBef>
                        <a:buNone/>
                      </a:pPr>
                      <a:r>
                        <a:rPr lang="en" sz="800">
                          <a:latin typeface="Calibri"/>
                          <a:ea typeface="Calibri"/>
                          <a:cs typeface="Calibri"/>
                          <a:sym typeface="Calibri"/>
                        </a:rPr>
                        <a:t>Rate of events that reflect interpersonal conflict in the neighborhood (e.g. domestic violence) </a:t>
                      </a:r>
                    </a:p>
                  </a:txBody>
                  <a:tcPr marL="91425" marR="91425" marT="91425" marB="91425" anchor="ctr">
                    <a:solidFill>
                      <a:srgbClr val="FFFFFF"/>
                    </a:solidFill>
                  </a:tcPr>
                </a:tc>
              </a:tr>
              <a:tr h="288375">
                <a:tc vMerge="1">
                  <a:txBody>
                    <a:bodyPr/>
                    <a:lstStyle/>
                    <a:p>
                      <a:endParaRPr lang="en-US"/>
                    </a:p>
                  </a:txBody>
                  <a:tcPr/>
                </a:tc>
                <a:tc vMerge="1">
                  <a:txBody>
                    <a:bodyPr/>
                    <a:lstStyle/>
                    <a:p>
                      <a:endParaRPr lang="en-US"/>
                    </a:p>
                  </a:txBody>
                  <a:tcPr/>
                </a:tc>
                <a:tc>
                  <a:txBody>
                    <a:bodyPr/>
                    <a:lstStyle/>
                    <a:p>
                      <a:pPr lvl="0" rtl="0">
                        <a:spcBef>
                          <a:spcPts val="0"/>
                        </a:spcBef>
                        <a:buNone/>
                      </a:pPr>
                      <a:r>
                        <a:rPr lang="en" sz="800">
                          <a:latin typeface="Calibri"/>
                          <a:ea typeface="Calibri"/>
                          <a:cs typeface="Calibri"/>
                          <a:sym typeface="Calibri"/>
                        </a:rPr>
                        <a:t>Public Crime</a:t>
                      </a:r>
                    </a:p>
                  </a:txBody>
                  <a:tcPr marL="91425" marR="91425" marT="91425" marB="91425" anchor="ctr">
                    <a:solidFill>
                      <a:srgbClr val="FFFFFF"/>
                    </a:solidFill>
                  </a:tcPr>
                </a:tc>
                <a:tc>
                  <a:txBody>
                    <a:bodyPr/>
                    <a:lstStyle/>
                    <a:p>
                      <a:pPr lvl="0" rtl="0">
                        <a:spcBef>
                          <a:spcPts val="0"/>
                        </a:spcBef>
                        <a:buClr>
                          <a:schemeClr val="dk1"/>
                        </a:buClr>
                        <a:buSzPct val="137500"/>
                        <a:buFont typeface="Arial"/>
                        <a:buNone/>
                      </a:pPr>
                      <a:r>
                        <a:rPr lang="en" sz="800">
                          <a:solidFill>
                            <a:schemeClr val="dk1"/>
                          </a:solidFill>
                          <a:latin typeface="Calibri"/>
                          <a:ea typeface="Calibri"/>
                          <a:cs typeface="Calibri"/>
                          <a:sym typeface="Calibri"/>
                        </a:rPr>
                        <a:t>BARI</a:t>
                      </a:r>
                    </a:p>
                  </a:txBody>
                  <a:tcPr marL="91425" marR="91425" marT="91425" marB="91425" anchor="ctr">
                    <a:solidFill>
                      <a:srgbClr val="FFFFFF"/>
                    </a:solidFill>
                  </a:tcPr>
                </a:tc>
                <a:tc>
                  <a:txBody>
                    <a:bodyPr/>
                    <a:lstStyle/>
                    <a:p>
                      <a:pPr lvl="0" rtl="0">
                        <a:spcBef>
                          <a:spcPts val="0"/>
                        </a:spcBef>
                        <a:buNone/>
                      </a:pPr>
                      <a:r>
                        <a:rPr lang="en" sz="800">
                          <a:latin typeface="Calibri"/>
                          <a:ea typeface="Calibri"/>
                          <a:cs typeface="Calibri"/>
                          <a:sym typeface="Calibri"/>
                        </a:rPr>
                        <a:t>Rate of events that reflect interpersonal violence that do not involve a gun (e.g. fight)</a:t>
                      </a:r>
                    </a:p>
                  </a:txBody>
                  <a:tcPr marL="91425" marR="91425" marT="91425" marB="91425" anchor="ctr">
                    <a:solidFill>
                      <a:srgbClr val="FFFFFF"/>
                    </a:solidFill>
                  </a:tcPr>
                </a:tc>
              </a:tr>
              <a:tr h="288375">
                <a:tc rowSpan="4">
                  <a:txBody>
                    <a:bodyPr/>
                    <a:lstStyle/>
                    <a:p>
                      <a:pPr lvl="0" rtl="0">
                        <a:spcBef>
                          <a:spcPts val="0"/>
                        </a:spcBef>
                        <a:buNone/>
                      </a:pPr>
                      <a:r>
                        <a:rPr lang="en" sz="1000" b="1">
                          <a:latin typeface="Calibri"/>
                          <a:ea typeface="Calibri"/>
                          <a:cs typeface="Calibri"/>
                          <a:sym typeface="Calibri"/>
                        </a:rPr>
                        <a:t>Socioeconomic Status</a:t>
                      </a:r>
                    </a:p>
                  </a:txBody>
                  <a:tcPr marL="91425" marR="91425" marT="91425" marB="91425" anchor="ctr">
                    <a:solidFill>
                      <a:srgbClr val="FFFFFF"/>
                    </a:solidFill>
                  </a:tcPr>
                </a:tc>
                <a:tc rowSpan="4">
                  <a:txBody>
                    <a:bodyPr/>
                    <a:lstStyle/>
                    <a:p>
                      <a:pPr lvl="0" rtl="0">
                        <a:spcBef>
                          <a:spcPts val="0"/>
                        </a:spcBef>
                        <a:buNone/>
                      </a:pPr>
                      <a:r>
                        <a:rPr lang="en" sz="800">
                          <a:latin typeface="Calibri"/>
                          <a:ea typeface="Calibri"/>
                          <a:cs typeface="Calibri"/>
                          <a:sym typeface="Calibri"/>
                        </a:rPr>
                        <a:t>All Grades</a:t>
                      </a:r>
                    </a:p>
                  </a:txBody>
                  <a:tcPr marL="91425" marR="91425" marT="91425" marB="91425" anchor="ctr">
                    <a:solidFill>
                      <a:srgbClr val="FFFFFF"/>
                    </a:solidFill>
                  </a:tcPr>
                </a:tc>
                <a:tc>
                  <a:txBody>
                    <a:bodyPr/>
                    <a:lstStyle/>
                    <a:p>
                      <a:pPr lvl="0" rtl="0">
                        <a:spcBef>
                          <a:spcPts val="0"/>
                        </a:spcBef>
                        <a:buNone/>
                      </a:pPr>
                      <a:r>
                        <a:rPr lang="en" sz="800">
                          <a:latin typeface="Calibri"/>
                          <a:ea typeface="Calibri"/>
                          <a:cs typeface="Calibri"/>
                          <a:sym typeface="Calibri"/>
                        </a:rPr>
                        <a:t>Family Poverty</a:t>
                      </a:r>
                    </a:p>
                  </a:txBody>
                  <a:tcPr marL="91425" marR="91425" marT="91425" marB="91425" anchor="ctr">
                    <a:solidFill>
                      <a:srgbClr val="FFFFFF"/>
                    </a:solidFill>
                  </a:tcPr>
                </a:tc>
                <a:tc>
                  <a:txBody>
                    <a:bodyPr/>
                    <a:lstStyle/>
                    <a:p>
                      <a:pPr lvl="0" rtl="0">
                        <a:spcBef>
                          <a:spcPts val="0"/>
                        </a:spcBef>
                        <a:buNone/>
                      </a:pPr>
                      <a:r>
                        <a:rPr lang="en" sz="800">
                          <a:solidFill>
                            <a:schemeClr val="dk1"/>
                          </a:solidFill>
                          <a:latin typeface="Calibri"/>
                          <a:ea typeface="Calibri"/>
                          <a:cs typeface="Calibri"/>
                          <a:sym typeface="Calibri"/>
                        </a:rPr>
                        <a:t>ACS</a:t>
                      </a:r>
                    </a:p>
                  </a:txBody>
                  <a:tcPr marL="91425" marR="91425" marT="91425" marB="91425" anchor="ctr">
                    <a:solidFill>
                      <a:srgbClr val="FFFFFF"/>
                    </a:solidFill>
                  </a:tcPr>
                </a:tc>
                <a:tc>
                  <a:txBody>
                    <a:bodyPr/>
                    <a:lstStyle/>
                    <a:p>
                      <a:pPr lvl="0" rtl="0">
                        <a:spcBef>
                          <a:spcPts val="0"/>
                        </a:spcBef>
                        <a:buNone/>
                      </a:pPr>
                      <a:r>
                        <a:rPr lang="en" sz="800">
                          <a:latin typeface="Calibri"/>
                          <a:ea typeface="Calibri"/>
                          <a:cs typeface="Calibri"/>
                          <a:sym typeface="Calibri"/>
                        </a:rPr>
                        <a:t>Rate of poverty at the Census Tract level</a:t>
                      </a:r>
                    </a:p>
                  </a:txBody>
                  <a:tcPr marL="91425" marR="91425" marT="91425" marB="91425" anchor="ctr">
                    <a:solidFill>
                      <a:srgbClr val="FFFFFF"/>
                    </a:solidFill>
                  </a:tcPr>
                </a:tc>
              </a:tr>
              <a:tr h="404825">
                <a:tc vMerge="1">
                  <a:txBody>
                    <a:bodyPr/>
                    <a:lstStyle/>
                    <a:p>
                      <a:endParaRPr lang="en-US"/>
                    </a:p>
                  </a:txBody>
                  <a:tcPr/>
                </a:tc>
                <a:tc vMerge="1">
                  <a:txBody>
                    <a:bodyPr/>
                    <a:lstStyle/>
                    <a:p>
                      <a:endParaRPr lang="en-US"/>
                    </a:p>
                  </a:txBody>
                  <a:tcPr/>
                </a:tc>
                <a:tc>
                  <a:txBody>
                    <a:bodyPr/>
                    <a:lstStyle/>
                    <a:p>
                      <a:pPr lvl="0" rtl="0">
                        <a:spcBef>
                          <a:spcPts val="0"/>
                        </a:spcBef>
                        <a:buNone/>
                      </a:pPr>
                      <a:r>
                        <a:rPr lang="en" sz="800">
                          <a:latin typeface="Calibri"/>
                          <a:ea typeface="Calibri"/>
                          <a:cs typeface="Calibri"/>
                          <a:sym typeface="Calibri"/>
                        </a:rPr>
                        <a:t>Median Household Income</a:t>
                      </a:r>
                    </a:p>
                  </a:txBody>
                  <a:tcPr marL="91425" marR="91425" marT="91425" marB="91425" anchor="ctr">
                    <a:solidFill>
                      <a:srgbClr val="FFFFFF"/>
                    </a:solidFill>
                  </a:tcPr>
                </a:tc>
                <a:tc>
                  <a:txBody>
                    <a:bodyPr/>
                    <a:lstStyle/>
                    <a:p>
                      <a:pPr lvl="0" rtl="0">
                        <a:spcBef>
                          <a:spcPts val="0"/>
                        </a:spcBef>
                        <a:buNone/>
                      </a:pPr>
                      <a:r>
                        <a:rPr lang="en" sz="800">
                          <a:solidFill>
                            <a:schemeClr val="dk1"/>
                          </a:solidFill>
                          <a:latin typeface="Calibri"/>
                          <a:ea typeface="Calibri"/>
                          <a:cs typeface="Calibri"/>
                          <a:sym typeface="Calibri"/>
                        </a:rPr>
                        <a:t>ACS</a:t>
                      </a:r>
                    </a:p>
                  </a:txBody>
                  <a:tcPr marL="91425" marR="91425" marT="91425" marB="91425" anchor="ctr">
                    <a:solidFill>
                      <a:srgbClr val="FFFFFF"/>
                    </a:solidFill>
                  </a:tcPr>
                </a:tc>
                <a:tc>
                  <a:txBody>
                    <a:bodyPr/>
                    <a:lstStyle/>
                    <a:p>
                      <a:pPr lvl="0" rtl="0">
                        <a:spcBef>
                          <a:spcPts val="0"/>
                        </a:spcBef>
                        <a:buNone/>
                      </a:pPr>
                      <a:r>
                        <a:rPr lang="en" sz="800">
                          <a:latin typeface="Calibri"/>
                          <a:ea typeface="Calibri"/>
                          <a:cs typeface="Calibri"/>
                          <a:sym typeface="Calibri"/>
                        </a:rPr>
                        <a:t>Median household income of Census Tract</a:t>
                      </a:r>
                    </a:p>
                  </a:txBody>
                  <a:tcPr marL="91425" marR="91425" marT="91425" marB="91425" anchor="ctr">
                    <a:solidFill>
                      <a:srgbClr val="FFFFFF"/>
                    </a:solidFill>
                  </a:tcPr>
                </a:tc>
              </a:tr>
              <a:tr h="288375">
                <a:tc vMerge="1">
                  <a:txBody>
                    <a:bodyPr/>
                    <a:lstStyle/>
                    <a:p>
                      <a:endParaRPr lang="en-US"/>
                    </a:p>
                  </a:txBody>
                  <a:tcPr/>
                </a:tc>
                <a:tc vMerge="1">
                  <a:txBody>
                    <a:bodyPr/>
                    <a:lstStyle/>
                    <a:p>
                      <a:endParaRPr lang="en-US"/>
                    </a:p>
                  </a:txBody>
                  <a:tcPr/>
                </a:tc>
                <a:tc>
                  <a:txBody>
                    <a:bodyPr/>
                    <a:lstStyle/>
                    <a:p>
                      <a:pPr lvl="0" rtl="0">
                        <a:spcBef>
                          <a:spcPts val="0"/>
                        </a:spcBef>
                        <a:buNone/>
                      </a:pPr>
                      <a:r>
                        <a:rPr lang="en" sz="800">
                          <a:latin typeface="Calibri"/>
                          <a:ea typeface="Calibri"/>
                          <a:cs typeface="Calibri"/>
                          <a:sym typeface="Calibri"/>
                        </a:rPr>
                        <a:t>Public Assistance</a:t>
                      </a:r>
                    </a:p>
                  </a:txBody>
                  <a:tcPr marL="91425" marR="91425" marT="91425" marB="91425" anchor="ctr">
                    <a:solidFill>
                      <a:srgbClr val="FFFFFF"/>
                    </a:solidFill>
                  </a:tcPr>
                </a:tc>
                <a:tc>
                  <a:txBody>
                    <a:bodyPr/>
                    <a:lstStyle/>
                    <a:p>
                      <a:pPr lvl="0" rtl="0">
                        <a:spcBef>
                          <a:spcPts val="0"/>
                        </a:spcBef>
                        <a:buNone/>
                      </a:pPr>
                      <a:r>
                        <a:rPr lang="en" sz="800">
                          <a:solidFill>
                            <a:schemeClr val="dk1"/>
                          </a:solidFill>
                          <a:latin typeface="Calibri"/>
                          <a:ea typeface="Calibri"/>
                          <a:cs typeface="Calibri"/>
                          <a:sym typeface="Calibri"/>
                        </a:rPr>
                        <a:t>ACS</a:t>
                      </a:r>
                    </a:p>
                  </a:txBody>
                  <a:tcPr marL="91425" marR="91425" marT="91425" marB="91425" anchor="ctr">
                    <a:solidFill>
                      <a:srgbClr val="FFFFFF"/>
                    </a:solidFill>
                  </a:tcPr>
                </a:tc>
                <a:tc>
                  <a:txBody>
                    <a:bodyPr/>
                    <a:lstStyle/>
                    <a:p>
                      <a:pPr lvl="0" rtl="0">
                        <a:spcBef>
                          <a:spcPts val="0"/>
                        </a:spcBef>
                        <a:buClr>
                          <a:schemeClr val="dk1"/>
                        </a:buClr>
                        <a:buSzPct val="137500"/>
                        <a:buFont typeface="Arial"/>
                        <a:buNone/>
                      </a:pPr>
                      <a:r>
                        <a:rPr lang="en" sz="800">
                          <a:solidFill>
                            <a:schemeClr val="dk1"/>
                          </a:solidFill>
                          <a:latin typeface="Calibri"/>
                          <a:ea typeface="Calibri"/>
                          <a:cs typeface="Calibri"/>
                          <a:sym typeface="Calibri"/>
                        </a:rPr>
                        <a:t>Rate of receipt of SNAP benefits at the Census Tract</a:t>
                      </a:r>
                    </a:p>
                  </a:txBody>
                  <a:tcPr marL="91425" marR="91425" marT="91425" marB="91425" anchor="ctr">
                    <a:solidFill>
                      <a:srgbClr val="FFFFFF"/>
                    </a:solidFill>
                  </a:tcPr>
                </a:tc>
              </a:tr>
              <a:tr h="288375">
                <a:tc vMerge="1">
                  <a:txBody>
                    <a:bodyPr/>
                    <a:lstStyle/>
                    <a:p>
                      <a:endParaRPr lang="en-US"/>
                    </a:p>
                  </a:txBody>
                  <a:tcPr/>
                </a:tc>
                <a:tc vMerge="1">
                  <a:txBody>
                    <a:bodyPr/>
                    <a:lstStyle/>
                    <a:p>
                      <a:endParaRPr lang="en-US"/>
                    </a:p>
                  </a:txBody>
                  <a:tcPr/>
                </a:tc>
                <a:tc>
                  <a:txBody>
                    <a:bodyPr/>
                    <a:lstStyle/>
                    <a:p>
                      <a:pPr lvl="0" rtl="0">
                        <a:spcBef>
                          <a:spcPts val="0"/>
                        </a:spcBef>
                        <a:buNone/>
                      </a:pPr>
                      <a:r>
                        <a:rPr lang="en" sz="800">
                          <a:latin typeface="Calibri"/>
                          <a:ea typeface="Calibri"/>
                          <a:cs typeface="Calibri"/>
                          <a:sym typeface="Calibri"/>
                        </a:rPr>
                        <a:t>Unemployment</a:t>
                      </a:r>
                    </a:p>
                  </a:txBody>
                  <a:tcPr marL="91425" marR="91425" marT="91425" marB="91425" anchor="ctr">
                    <a:solidFill>
                      <a:srgbClr val="FFFFFF"/>
                    </a:solidFill>
                  </a:tcPr>
                </a:tc>
                <a:tc>
                  <a:txBody>
                    <a:bodyPr/>
                    <a:lstStyle/>
                    <a:p>
                      <a:pPr lvl="0" rtl="0">
                        <a:spcBef>
                          <a:spcPts val="0"/>
                        </a:spcBef>
                        <a:buNone/>
                      </a:pPr>
                      <a:r>
                        <a:rPr lang="en" sz="800">
                          <a:solidFill>
                            <a:schemeClr val="dk1"/>
                          </a:solidFill>
                          <a:latin typeface="Calibri"/>
                          <a:ea typeface="Calibri"/>
                          <a:cs typeface="Calibri"/>
                          <a:sym typeface="Calibri"/>
                        </a:rPr>
                        <a:t>ACS</a:t>
                      </a:r>
                    </a:p>
                  </a:txBody>
                  <a:tcPr marL="91425" marR="91425" marT="91425" marB="91425" anchor="ctr">
                    <a:solidFill>
                      <a:srgbClr val="FFFFFF"/>
                    </a:solidFill>
                  </a:tcPr>
                </a:tc>
                <a:tc>
                  <a:txBody>
                    <a:bodyPr/>
                    <a:lstStyle/>
                    <a:p>
                      <a:pPr lvl="0" rtl="0">
                        <a:spcBef>
                          <a:spcPts val="0"/>
                        </a:spcBef>
                        <a:buNone/>
                      </a:pPr>
                      <a:r>
                        <a:rPr lang="en" sz="800">
                          <a:solidFill>
                            <a:schemeClr val="dk1"/>
                          </a:solidFill>
                          <a:latin typeface="Calibri"/>
                          <a:ea typeface="Calibri"/>
                          <a:cs typeface="Calibri"/>
                          <a:sym typeface="Calibri"/>
                        </a:rPr>
                        <a:t>Rate of unemployed individuals 16 years of age and older at the Census Tract</a:t>
                      </a:r>
                    </a:p>
                  </a:txBody>
                  <a:tcPr marL="91425" marR="91425" marT="91425" marB="91425" anchor="ctr">
                    <a:solidFill>
                      <a:srgbClr val="FFFFFF"/>
                    </a:solidFill>
                  </a:tcPr>
                </a:tc>
              </a:tr>
              <a:tr h="404825">
                <a:tc>
                  <a:txBody>
                    <a:bodyPr/>
                    <a:lstStyle/>
                    <a:p>
                      <a:pPr lvl="0" rtl="0">
                        <a:spcBef>
                          <a:spcPts val="0"/>
                        </a:spcBef>
                        <a:buNone/>
                      </a:pPr>
                      <a:r>
                        <a:rPr lang="en" sz="1000" b="1">
                          <a:latin typeface="Calibri"/>
                          <a:ea typeface="Calibri"/>
                          <a:cs typeface="Calibri"/>
                          <a:sym typeface="Calibri"/>
                        </a:rPr>
                        <a:t>Custodianship</a:t>
                      </a:r>
                    </a:p>
                  </a:txBody>
                  <a:tcPr marL="91425" marR="91425" marT="91425" marB="91425" anchor="ctr">
                    <a:solidFill>
                      <a:srgbClr val="FFFFFF"/>
                    </a:solidFill>
                  </a:tcPr>
                </a:tc>
                <a:tc>
                  <a:txBody>
                    <a:bodyPr/>
                    <a:lstStyle/>
                    <a:p>
                      <a:pPr lvl="0" rtl="0">
                        <a:spcBef>
                          <a:spcPts val="0"/>
                        </a:spcBef>
                        <a:buNone/>
                      </a:pPr>
                      <a:r>
                        <a:rPr lang="en" sz="800">
                          <a:latin typeface="Calibri"/>
                          <a:ea typeface="Calibri"/>
                          <a:cs typeface="Calibri"/>
                          <a:sym typeface="Calibri"/>
                        </a:rPr>
                        <a:t>Elementary</a:t>
                      </a:r>
                    </a:p>
                  </a:txBody>
                  <a:tcPr marL="91425" marR="91425" marT="91425" marB="91425" anchor="ctr">
                    <a:solidFill>
                      <a:srgbClr val="FFFFFF"/>
                    </a:solidFill>
                  </a:tcPr>
                </a:tc>
                <a:tc>
                  <a:txBody>
                    <a:bodyPr/>
                    <a:lstStyle/>
                    <a:p>
                      <a:pPr lvl="0" rtl="0">
                        <a:spcBef>
                          <a:spcPts val="0"/>
                        </a:spcBef>
                        <a:buNone/>
                      </a:pPr>
                      <a:r>
                        <a:rPr lang="en" sz="800">
                          <a:latin typeface="Calibri"/>
                          <a:ea typeface="Calibri"/>
                          <a:cs typeface="Calibri"/>
                          <a:sym typeface="Calibri"/>
                        </a:rPr>
                        <a:t>Custodianship</a:t>
                      </a:r>
                    </a:p>
                  </a:txBody>
                  <a:tcPr marL="91425" marR="91425" marT="91425" marB="91425" anchor="ctr">
                    <a:solidFill>
                      <a:srgbClr val="FFFFFF"/>
                    </a:solidFill>
                  </a:tcPr>
                </a:tc>
                <a:tc>
                  <a:txBody>
                    <a:bodyPr/>
                    <a:lstStyle/>
                    <a:p>
                      <a:pPr lvl="0" rtl="0">
                        <a:spcBef>
                          <a:spcPts val="0"/>
                        </a:spcBef>
                        <a:buNone/>
                      </a:pPr>
                      <a:r>
                        <a:rPr lang="en" sz="800">
                          <a:solidFill>
                            <a:schemeClr val="dk1"/>
                          </a:solidFill>
                          <a:latin typeface="Calibri"/>
                          <a:ea typeface="Calibri"/>
                          <a:cs typeface="Calibri"/>
                          <a:sym typeface="Calibri"/>
                        </a:rPr>
                        <a:t>BARI</a:t>
                      </a:r>
                    </a:p>
                  </a:txBody>
                  <a:tcPr marL="91425" marR="91425" marT="91425" marB="91425" anchor="ctr">
                    <a:solidFill>
                      <a:srgbClr val="FFFFFF"/>
                    </a:solidFill>
                  </a:tcPr>
                </a:tc>
                <a:tc>
                  <a:txBody>
                    <a:bodyPr/>
                    <a:lstStyle/>
                    <a:p>
                      <a:pPr lvl="0" rtl="0">
                        <a:spcBef>
                          <a:spcPts val="0"/>
                        </a:spcBef>
                        <a:buNone/>
                      </a:pPr>
                      <a:r>
                        <a:rPr lang="en" sz="800">
                          <a:latin typeface="Calibri"/>
                          <a:ea typeface="Calibri"/>
                          <a:cs typeface="Calibri"/>
                          <a:sym typeface="Calibri"/>
                        </a:rPr>
                        <a:t>The likelihood that residents will use 311 to call in an issue in the public domain (e.g. pothole)</a:t>
                      </a:r>
                    </a:p>
                  </a:txBody>
                  <a:tcPr marL="91425" marR="91425" marT="91425" marB="91425" anchor="ctr">
                    <a:solidFill>
                      <a:srgbClr val="FFFFFF"/>
                    </a:solidFill>
                  </a:tcPr>
                </a:tc>
              </a:tr>
              <a:tr h="521250">
                <a:tc>
                  <a:txBody>
                    <a:bodyPr/>
                    <a:lstStyle/>
                    <a:p>
                      <a:pPr lvl="0" rtl="0">
                        <a:spcBef>
                          <a:spcPts val="0"/>
                        </a:spcBef>
                        <a:buNone/>
                      </a:pPr>
                      <a:r>
                        <a:rPr lang="en" sz="1000" b="1">
                          <a:latin typeface="Calibri"/>
                          <a:ea typeface="Calibri"/>
                          <a:cs typeface="Calibri"/>
                          <a:sym typeface="Calibri"/>
                        </a:rPr>
                        <a:t>Physical Disorder</a:t>
                      </a:r>
                    </a:p>
                  </a:txBody>
                  <a:tcPr marL="91425" marR="91425" marT="91425" marB="91425" anchor="ctr">
                    <a:solidFill>
                      <a:srgbClr val="FFFFFF"/>
                    </a:solidFill>
                  </a:tcPr>
                </a:tc>
                <a:tc>
                  <a:txBody>
                    <a:bodyPr/>
                    <a:lstStyle/>
                    <a:p>
                      <a:pPr lvl="0" rtl="0">
                        <a:spcBef>
                          <a:spcPts val="0"/>
                        </a:spcBef>
                        <a:buNone/>
                      </a:pPr>
                      <a:r>
                        <a:rPr lang="en" sz="800">
                          <a:latin typeface="Calibri"/>
                          <a:ea typeface="Calibri"/>
                          <a:cs typeface="Calibri"/>
                          <a:sym typeface="Calibri"/>
                        </a:rPr>
                        <a:t>Elementary </a:t>
                      </a:r>
                    </a:p>
                  </a:txBody>
                  <a:tcPr marL="91425" marR="91425" marT="91425" marB="91425" anchor="ctr">
                    <a:solidFill>
                      <a:srgbClr val="FFFFFF"/>
                    </a:solidFill>
                  </a:tcPr>
                </a:tc>
                <a:tc>
                  <a:txBody>
                    <a:bodyPr/>
                    <a:lstStyle/>
                    <a:p>
                      <a:pPr lvl="0" rtl="0">
                        <a:spcBef>
                          <a:spcPts val="0"/>
                        </a:spcBef>
                        <a:buNone/>
                      </a:pPr>
                      <a:r>
                        <a:rPr lang="en" sz="800">
                          <a:latin typeface="Calibri"/>
                          <a:ea typeface="Calibri"/>
                          <a:cs typeface="Calibri"/>
                          <a:sym typeface="Calibri"/>
                        </a:rPr>
                        <a:t>Physical Disorder</a:t>
                      </a:r>
                    </a:p>
                  </a:txBody>
                  <a:tcPr marL="91425" marR="91425" marT="91425" marB="91425" anchor="ctr">
                    <a:solidFill>
                      <a:srgbClr val="FFFFFF"/>
                    </a:solidFill>
                  </a:tcPr>
                </a:tc>
                <a:tc>
                  <a:txBody>
                    <a:bodyPr/>
                    <a:lstStyle/>
                    <a:p>
                      <a:pPr lvl="0" rtl="0">
                        <a:spcBef>
                          <a:spcPts val="0"/>
                        </a:spcBef>
                        <a:buNone/>
                      </a:pPr>
                      <a:r>
                        <a:rPr lang="en" sz="800">
                          <a:solidFill>
                            <a:schemeClr val="dk1"/>
                          </a:solidFill>
                          <a:latin typeface="Calibri"/>
                          <a:ea typeface="Calibri"/>
                          <a:cs typeface="Calibri"/>
                          <a:sym typeface="Calibri"/>
                        </a:rPr>
                        <a:t>BARI</a:t>
                      </a:r>
                    </a:p>
                  </a:txBody>
                  <a:tcPr marL="91425" marR="91425" marT="91425" marB="91425" anchor="ctr">
                    <a:solidFill>
                      <a:srgbClr val="FFFFFF"/>
                    </a:solidFill>
                  </a:tcPr>
                </a:tc>
                <a:tc>
                  <a:txBody>
                    <a:bodyPr/>
                    <a:lstStyle/>
                    <a:p>
                      <a:pPr lvl="0" rtl="0">
                        <a:spcBef>
                          <a:spcPts val="0"/>
                        </a:spcBef>
                        <a:buNone/>
                      </a:pPr>
                      <a:r>
                        <a:rPr lang="en" sz="800">
                          <a:latin typeface="Calibri"/>
                          <a:ea typeface="Calibri"/>
                          <a:cs typeface="Calibri"/>
                          <a:sym typeface="Calibri"/>
                        </a:rPr>
                        <a:t>The deterioration to and denigration of neighborhood structures and spaces, a combination of two measures from 311 reports regarding </a:t>
                      </a:r>
                      <a:r>
                        <a:rPr lang="en" sz="800" i="1">
                          <a:latin typeface="Calibri"/>
                          <a:ea typeface="Calibri"/>
                          <a:cs typeface="Calibri"/>
                          <a:sym typeface="Calibri"/>
                        </a:rPr>
                        <a:t>private neglect </a:t>
                      </a:r>
                      <a:r>
                        <a:rPr lang="en" sz="800">
                          <a:latin typeface="Calibri"/>
                          <a:ea typeface="Calibri"/>
                          <a:cs typeface="Calibri"/>
                          <a:sym typeface="Calibri"/>
                        </a:rPr>
                        <a:t>and </a:t>
                      </a:r>
                      <a:r>
                        <a:rPr lang="en" sz="800" i="1">
                          <a:latin typeface="Calibri"/>
                          <a:ea typeface="Calibri"/>
                          <a:cs typeface="Calibri"/>
                          <a:sym typeface="Calibri"/>
                        </a:rPr>
                        <a:t>public denigration</a:t>
                      </a:r>
                    </a:p>
                  </a:txBody>
                  <a:tcPr marL="91425" marR="91425" marT="91425" marB="91425" anchor="ctr">
                    <a:solidFill>
                      <a:srgbClr val="FFFFFF"/>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sldNum" idx="12"/>
          </p:nvPr>
        </p:nvSpPr>
        <p:spPr>
          <a:xfrm>
            <a:off x="6553200" y="4767263"/>
            <a:ext cx="2133600" cy="273900"/>
          </a:xfrm>
          <a:prstGeom prst="rect">
            <a:avLst/>
          </a:prstGeom>
          <a:noFill/>
          <a:ln>
            <a:noFill/>
          </a:ln>
        </p:spPr>
        <p:txBody>
          <a:bodyPr wrap="square" lIns="91375" tIns="45675" rIns="91375" bIns="45675" anchor="ctr" anchorCtr="0">
            <a:noAutofit/>
          </a:bodyPr>
          <a:lstStyle/>
          <a:p>
            <a:pPr marL="0" marR="0" lvl="0" indent="-19050" algn="r" rtl="0">
              <a:spcBef>
                <a:spcPts val="0"/>
              </a:spcBef>
              <a:spcAft>
                <a:spcPts val="0"/>
              </a:spcAft>
              <a:buClr>
                <a:srgbClr val="898989"/>
              </a:buClr>
              <a:buSzPct val="25000"/>
              <a:buFont typeface="Calibri"/>
              <a:buNone/>
            </a:pPr>
            <a:fld id="{00000000-1234-1234-1234-123412341234}" type="slidenum">
              <a:rPr lang="en" sz="1200" b="0" i="0" u="none" strike="noStrike" cap="none">
                <a:solidFill>
                  <a:srgbClr val="898989"/>
                </a:solidFill>
                <a:latin typeface="Calibri"/>
                <a:ea typeface="Calibri"/>
                <a:cs typeface="Calibri"/>
                <a:sym typeface="Calibri"/>
              </a:rPr>
              <a:t>14</a:t>
            </a:fld>
            <a:endParaRPr lang="en" sz="1200" b="0" i="0" u="none" strike="noStrike" cap="none">
              <a:solidFill>
                <a:srgbClr val="898989"/>
              </a:solidFill>
              <a:latin typeface="Calibri"/>
              <a:ea typeface="Calibri"/>
              <a:cs typeface="Calibri"/>
              <a:sym typeface="Calibri"/>
            </a:endParaRPr>
          </a:p>
        </p:txBody>
      </p:sp>
      <p:sp>
        <p:nvSpPr>
          <p:cNvPr id="266" name="Shape 266"/>
          <p:cNvSpPr txBox="1">
            <a:spLocks noGrp="1"/>
          </p:cNvSpPr>
          <p:nvPr>
            <p:ph type="title"/>
          </p:nvPr>
        </p:nvSpPr>
        <p:spPr>
          <a:xfrm>
            <a:off x="253313" y="506466"/>
            <a:ext cx="8229600" cy="440100"/>
          </a:xfrm>
          <a:prstGeom prst="rect">
            <a:avLst/>
          </a:prstGeom>
          <a:noFill/>
          <a:ln>
            <a:noFill/>
          </a:ln>
        </p:spPr>
        <p:txBody>
          <a:bodyPr wrap="square" lIns="91375" tIns="45675" rIns="91375" bIns="45675" anchor="t" anchorCtr="0">
            <a:noAutofit/>
          </a:bodyPr>
          <a:lstStyle/>
          <a:p>
            <a:pPr marL="0" marR="0" lvl="0" indent="-38100" algn="l" rtl="0">
              <a:spcBef>
                <a:spcPts val="0"/>
              </a:spcBef>
              <a:spcAft>
                <a:spcPts val="0"/>
              </a:spcAft>
              <a:buClr>
                <a:srgbClr val="428BE3"/>
              </a:buClr>
              <a:buSzPct val="25000"/>
              <a:buFont typeface="Century Gothic"/>
              <a:buNone/>
            </a:pPr>
            <a:r>
              <a:rPr lang="en" sz="2400" b="1" i="0" u="none" strike="noStrike" cap="none">
                <a:solidFill>
                  <a:srgbClr val="428BE3"/>
                </a:solidFill>
                <a:latin typeface="Century Gothic"/>
                <a:ea typeface="Century Gothic"/>
                <a:cs typeface="Century Gothic"/>
                <a:sym typeface="Century Gothic"/>
              </a:rPr>
              <a:t>Evaluating the Index</a:t>
            </a:r>
          </a:p>
        </p:txBody>
      </p:sp>
      <p:sp>
        <p:nvSpPr>
          <p:cNvPr id="267" name="Shape 267"/>
          <p:cNvSpPr/>
          <p:nvPr/>
        </p:nvSpPr>
        <p:spPr>
          <a:xfrm>
            <a:off x="345300" y="1030580"/>
            <a:ext cx="8341500" cy="3173400"/>
          </a:xfrm>
          <a:prstGeom prst="rect">
            <a:avLst/>
          </a:prstGeom>
          <a:noFill/>
          <a:ln>
            <a:noFill/>
          </a:ln>
        </p:spPr>
        <p:txBody>
          <a:bodyPr wrap="square" lIns="91425" tIns="45700" rIns="91425" bIns="45700" anchor="t" anchorCtr="0">
            <a:noAutofit/>
          </a:bodyPr>
          <a:lstStyle/>
          <a:p>
            <a:pPr marL="457200" lvl="0" indent="-355600" rtl="0">
              <a:spcBef>
                <a:spcPts val="0"/>
              </a:spcBef>
              <a:spcAft>
                <a:spcPts val="0"/>
              </a:spcAft>
              <a:buSzPct val="100000"/>
              <a:buFont typeface="Calibri"/>
              <a:buChar char="●"/>
            </a:pPr>
            <a:r>
              <a:rPr lang="en" sz="2000">
                <a:latin typeface="Calibri"/>
                <a:ea typeface="Calibri"/>
                <a:cs typeface="Calibri"/>
                <a:sym typeface="Calibri"/>
              </a:rPr>
              <a:t>Each year, we will recalculate the Index for schools to effectively account for student mobility (i.e. enrollment in and out of different schools and moving neighborhoods within Boston).</a:t>
            </a:r>
          </a:p>
          <a:p>
            <a:pPr marL="457200" lvl="0" indent="-355600" rtl="0">
              <a:spcBef>
                <a:spcPts val="0"/>
              </a:spcBef>
              <a:spcAft>
                <a:spcPts val="0"/>
              </a:spcAft>
              <a:buSzPct val="100000"/>
              <a:buFont typeface="Calibri"/>
              <a:buChar char="●"/>
            </a:pPr>
            <a:r>
              <a:rPr lang="en" sz="2000">
                <a:latin typeface="Calibri"/>
                <a:ea typeface="Calibri"/>
                <a:cs typeface="Calibri"/>
                <a:sym typeface="Calibri"/>
              </a:rPr>
              <a:t>Every 3 - 5 years, we will reevaluate the Index itself to confirm that indicators remain statistically significant, any shifts in weights are incorporated, and that new indicators are sufficiently explored. </a:t>
            </a:r>
          </a:p>
          <a:p>
            <a:pPr marL="457200" lvl="0" indent="-355600" rtl="0">
              <a:spcBef>
                <a:spcPts val="0"/>
              </a:spcBef>
              <a:buSzPct val="100000"/>
              <a:buFont typeface="Calibri"/>
              <a:buChar char="●"/>
            </a:pPr>
            <a:r>
              <a:rPr lang="en" sz="2000">
                <a:latin typeface="Calibri"/>
                <a:ea typeface="Calibri"/>
                <a:cs typeface="Calibri"/>
                <a:sym typeface="Calibri"/>
              </a:rPr>
              <a:t>Within 1 - 3 years of beginning resource allocation based on the Index, we will evaluate the impact. We will gather qualitative feedback from stakeholders regarding implementation, and quantitative data regarding the impact of the policy decisions, holding all other things constant (such as instructional programming, effective teaching, and school quality).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p:nvPr/>
        </p:nvSpPr>
        <p:spPr>
          <a:xfrm>
            <a:off x="470325" y="2423875"/>
            <a:ext cx="7485000" cy="480300"/>
          </a:xfrm>
          <a:prstGeom prst="rect">
            <a:avLst/>
          </a:prstGeom>
          <a:solidFill>
            <a:srgbClr val="CFE2F3"/>
          </a:solidFill>
          <a:ln>
            <a:noFill/>
          </a:ln>
        </p:spPr>
        <p:txBody>
          <a:bodyPr wrap="square" lIns="91425" tIns="91425" rIns="91425" bIns="91425" anchor="ctr" anchorCtr="0">
            <a:noAutofit/>
          </a:bodyPr>
          <a:lstStyle/>
          <a:p>
            <a:pPr lvl="0">
              <a:spcBef>
                <a:spcPts val="0"/>
              </a:spcBef>
              <a:buNone/>
            </a:pPr>
            <a:endParaRPr/>
          </a:p>
        </p:txBody>
      </p:sp>
      <p:sp>
        <p:nvSpPr>
          <p:cNvPr id="274" name="Shape 274"/>
          <p:cNvSpPr txBox="1">
            <a:spLocks noGrp="1"/>
          </p:cNvSpPr>
          <p:nvPr>
            <p:ph type="body" idx="1"/>
          </p:nvPr>
        </p:nvSpPr>
        <p:spPr>
          <a:xfrm>
            <a:off x="457200" y="1200150"/>
            <a:ext cx="8229600" cy="3408600"/>
          </a:xfrm>
          <a:prstGeom prst="rect">
            <a:avLst/>
          </a:prstGeom>
          <a:noFill/>
          <a:ln>
            <a:noFill/>
          </a:ln>
        </p:spPr>
        <p:txBody>
          <a:bodyPr wrap="square" lIns="91375" tIns="45675" rIns="91375" bIns="45675" anchor="t" anchorCtr="0">
            <a:noAutofit/>
          </a:bodyPr>
          <a:lstStyle/>
          <a:p>
            <a:pPr marL="457200" marR="0" lvl="0" indent="-431800" algn="l" rtl="0">
              <a:lnSpc>
                <a:spcPct val="115000"/>
              </a:lnSpc>
              <a:spcBef>
                <a:spcPts val="0"/>
              </a:spcBef>
              <a:spcAft>
                <a:spcPts val="0"/>
              </a:spcAft>
              <a:buSzPct val="100000"/>
            </a:pPr>
            <a:r>
              <a:rPr lang="en"/>
              <a:t>Why do we need an Opportunity Index? </a:t>
            </a:r>
          </a:p>
          <a:p>
            <a:pPr marL="457200" marR="0" lvl="0" indent="-431800" algn="l" rtl="0">
              <a:lnSpc>
                <a:spcPct val="115000"/>
              </a:lnSpc>
              <a:spcBef>
                <a:spcPts val="0"/>
              </a:spcBef>
              <a:spcAft>
                <a:spcPts val="0"/>
              </a:spcAft>
              <a:buSzPct val="100000"/>
            </a:pPr>
            <a:r>
              <a:rPr lang="en"/>
              <a:t>What is an Opportunity Index?</a:t>
            </a:r>
          </a:p>
          <a:p>
            <a:pPr marL="457200" marR="0" lvl="0" indent="-431800" algn="l" rtl="0">
              <a:lnSpc>
                <a:spcPct val="115000"/>
              </a:lnSpc>
              <a:spcBef>
                <a:spcPts val="0"/>
              </a:spcBef>
              <a:spcAft>
                <a:spcPts val="0"/>
              </a:spcAft>
              <a:buSzPct val="100000"/>
            </a:pPr>
            <a:r>
              <a:rPr lang="en"/>
              <a:t>How do we ensure the right messaging? </a:t>
            </a:r>
          </a:p>
          <a:p>
            <a:pPr marL="457200" marR="0" lvl="0" indent="-431800" algn="l" rtl="0">
              <a:lnSpc>
                <a:spcPct val="115000"/>
              </a:lnSpc>
              <a:spcBef>
                <a:spcPts val="0"/>
              </a:spcBef>
              <a:spcAft>
                <a:spcPts val="0"/>
              </a:spcAft>
              <a:buSzPct val="100000"/>
            </a:pPr>
            <a:r>
              <a:rPr lang="en"/>
              <a:t>Who have we engaged for input?</a:t>
            </a:r>
          </a:p>
          <a:p>
            <a:pPr marL="457200" marR="0" lvl="0" indent="-431800" algn="l" rtl="0">
              <a:lnSpc>
                <a:spcPct val="115000"/>
              </a:lnSpc>
              <a:spcBef>
                <a:spcPts val="0"/>
              </a:spcBef>
              <a:spcAft>
                <a:spcPts val="0"/>
              </a:spcAft>
              <a:buSzPct val="100000"/>
            </a:pPr>
            <a:r>
              <a:rPr lang="en"/>
              <a:t>How might the Index be applied? </a:t>
            </a:r>
          </a:p>
        </p:txBody>
      </p:sp>
      <p:sp>
        <p:nvSpPr>
          <p:cNvPr id="275" name="Shape 275"/>
          <p:cNvSpPr txBox="1">
            <a:spLocks noGrp="1"/>
          </p:cNvSpPr>
          <p:nvPr>
            <p:ph type="title"/>
          </p:nvPr>
        </p:nvSpPr>
        <p:spPr>
          <a:xfrm>
            <a:off x="253313" y="443482"/>
            <a:ext cx="8229600" cy="440100"/>
          </a:xfrm>
          <a:prstGeom prst="rect">
            <a:avLst/>
          </a:prstGeom>
          <a:noFill/>
          <a:ln>
            <a:noFill/>
          </a:ln>
        </p:spPr>
        <p:txBody>
          <a:bodyPr wrap="square" lIns="91375" tIns="45675" rIns="91375" bIns="45675" anchor="t" anchorCtr="0">
            <a:noAutofit/>
          </a:bodyPr>
          <a:lstStyle/>
          <a:p>
            <a:pPr marL="0" marR="0" lvl="0" indent="-38100" algn="l" rtl="0">
              <a:spcBef>
                <a:spcPts val="0"/>
              </a:spcBef>
              <a:spcAft>
                <a:spcPts val="0"/>
              </a:spcAft>
              <a:buClr>
                <a:srgbClr val="428BE3"/>
              </a:buClr>
              <a:buSzPct val="25000"/>
              <a:buFont typeface="Century Gothic"/>
              <a:buNone/>
            </a:pPr>
            <a:r>
              <a:rPr lang="en" sz="2400"/>
              <a:t>Contents</a:t>
            </a:r>
          </a:p>
        </p:txBody>
      </p:sp>
      <p:sp>
        <p:nvSpPr>
          <p:cNvPr id="276" name="Shape 276"/>
          <p:cNvSpPr txBox="1">
            <a:spLocks noGrp="1"/>
          </p:cNvSpPr>
          <p:nvPr>
            <p:ph type="sldNum" idx="12"/>
          </p:nvPr>
        </p:nvSpPr>
        <p:spPr>
          <a:xfrm>
            <a:off x="6553200" y="4767263"/>
            <a:ext cx="2133600" cy="273900"/>
          </a:xfrm>
          <a:prstGeom prst="rect">
            <a:avLst/>
          </a:prstGeom>
          <a:noFill/>
          <a:ln>
            <a:noFill/>
          </a:ln>
        </p:spPr>
        <p:txBody>
          <a:bodyPr wrap="square" lIns="91375" tIns="45675" rIns="91375" bIns="45675" anchor="ctr" anchorCtr="0">
            <a:noAutofit/>
          </a:bodyPr>
          <a:lstStyle/>
          <a:p>
            <a:pPr marL="0" marR="0" lvl="0" indent="-19050" algn="r" rtl="0">
              <a:spcBef>
                <a:spcPts val="0"/>
              </a:spcBef>
              <a:spcAft>
                <a:spcPts val="0"/>
              </a:spcAft>
              <a:buClr>
                <a:srgbClr val="898989"/>
              </a:buClr>
              <a:buSzPct val="25000"/>
              <a:buFont typeface="Calibri"/>
              <a:buNone/>
            </a:pPr>
            <a:fld id="{00000000-1234-1234-1234-123412341234}" type="slidenum">
              <a:rPr lang="en" sz="1200" b="0" i="0" u="none" strike="noStrike" cap="none">
                <a:solidFill>
                  <a:srgbClr val="898989"/>
                </a:solidFill>
                <a:latin typeface="Calibri"/>
                <a:ea typeface="Calibri"/>
                <a:cs typeface="Calibri"/>
                <a:sym typeface="Calibri"/>
              </a:rPr>
              <a:t>15</a:t>
            </a:fld>
            <a:endParaRPr lang="en" sz="1200" b="0" i="0" u="none" strike="noStrike" cap="none">
              <a:solidFill>
                <a:srgbClr val="898989"/>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253313" y="506466"/>
            <a:ext cx="8229600" cy="440100"/>
          </a:xfrm>
          <a:prstGeom prst="rect">
            <a:avLst/>
          </a:prstGeom>
          <a:noFill/>
          <a:ln>
            <a:noFill/>
          </a:ln>
        </p:spPr>
        <p:txBody>
          <a:bodyPr wrap="square" lIns="91375" tIns="45675" rIns="91375" bIns="45675" anchor="t" anchorCtr="0">
            <a:noAutofit/>
          </a:bodyPr>
          <a:lstStyle/>
          <a:p>
            <a:pPr marL="0" marR="0" lvl="0" indent="-38100" algn="l" rtl="0">
              <a:spcBef>
                <a:spcPts val="0"/>
              </a:spcBef>
              <a:spcAft>
                <a:spcPts val="0"/>
              </a:spcAft>
              <a:buClr>
                <a:srgbClr val="428BE3"/>
              </a:buClr>
              <a:buSzPct val="25000"/>
              <a:buFont typeface="Century Gothic"/>
              <a:buNone/>
            </a:pPr>
            <a:r>
              <a:rPr lang="en" sz="2400"/>
              <a:t>The Opportunity Index is about addressing need, not labeling need</a:t>
            </a:r>
          </a:p>
        </p:txBody>
      </p:sp>
      <p:sp>
        <p:nvSpPr>
          <p:cNvPr id="283" name="Shape 283"/>
          <p:cNvSpPr txBox="1">
            <a:spLocks noGrp="1"/>
          </p:cNvSpPr>
          <p:nvPr>
            <p:ph type="sldNum" idx="12"/>
          </p:nvPr>
        </p:nvSpPr>
        <p:spPr>
          <a:xfrm>
            <a:off x="6553200" y="4767263"/>
            <a:ext cx="2133600" cy="273900"/>
          </a:xfrm>
          <a:prstGeom prst="rect">
            <a:avLst/>
          </a:prstGeom>
          <a:noFill/>
          <a:ln>
            <a:noFill/>
          </a:ln>
        </p:spPr>
        <p:txBody>
          <a:bodyPr wrap="square" lIns="91375" tIns="45675" rIns="91375" bIns="45675" anchor="ctr" anchorCtr="0">
            <a:noAutofit/>
          </a:bodyPr>
          <a:lstStyle/>
          <a:p>
            <a:pPr marL="0" marR="0" lvl="0" indent="-19050" algn="r" rtl="0">
              <a:spcBef>
                <a:spcPts val="0"/>
              </a:spcBef>
              <a:spcAft>
                <a:spcPts val="0"/>
              </a:spcAft>
              <a:buClr>
                <a:srgbClr val="898989"/>
              </a:buClr>
              <a:buSzPct val="25000"/>
              <a:buFont typeface="Calibri"/>
              <a:buNone/>
            </a:pPr>
            <a:fld id="{00000000-1234-1234-1234-123412341234}" type="slidenum">
              <a:rPr lang="en" sz="1200" b="0" i="0" u="none" strike="noStrike" cap="none">
                <a:solidFill>
                  <a:srgbClr val="898989"/>
                </a:solidFill>
                <a:latin typeface="Calibri"/>
                <a:ea typeface="Calibri"/>
                <a:cs typeface="Calibri"/>
                <a:sym typeface="Calibri"/>
              </a:rPr>
              <a:t>16</a:t>
            </a:fld>
            <a:endParaRPr lang="en" sz="1200" b="0" i="0" u="none" strike="noStrike" cap="none">
              <a:solidFill>
                <a:srgbClr val="898989"/>
              </a:solidFill>
              <a:latin typeface="Calibri"/>
              <a:ea typeface="Calibri"/>
              <a:cs typeface="Calibri"/>
              <a:sym typeface="Calibri"/>
            </a:endParaRPr>
          </a:p>
        </p:txBody>
      </p:sp>
      <p:sp>
        <p:nvSpPr>
          <p:cNvPr id="284" name="Shape 284"/>
          <p:cNvSpPr txBox="1"/>
          <p:nvPr/>
        </p:nvSpPr>
        <p:spPr>
          <a:xfrm>
            <a:off x="406000" y="1261975"/>
            <a:ext cx="8204700" cy="3189900"/>
          </a:xfrm>
          <a:prstGeom prst="rect">
            <a:avLst/>
          </a:prstGeom>
          <a:noFill/>
          <a:ln>
            <a:noFill/>
          </a:ln>
        </p:spPr>
        <p:txBody>
          <a:bodyPr wrap="square" lIns="91425" tIns="91425" rIns="91425" bIns="91425" anchor="t" anchorCtr="0">
            <a:noAutofit/>
          </a:bodyPr>
          <a:lstStyle/>
          <a:p>
            <a:pPr marL="457200" lvl="0" indent="-368300" rtl="0">
              <a:spcBef>
                <a:spcPts val="0"/>
              </a:spcBef>
              <a:spcAft>
                <a:spcPts val="0"/>
              </a:spcAft>
              <a:buSzPct val="100000"/>
              <a:buFont typeface="Calibri"/>
              <a:buChar char="●"/>
            </a:pPr>
            <a:r>
              <a:rPr lang="en" sz="2200">
                <a:latin typeface="Calibri"/>
                <a:ea typeface="Calibri"/>
                <a:cs typeface="Calibri"/>
                <a:sym typeface="Calibri"/>
              </a:rPr>
              <a:t>The Opportunity Index acknowledges the realities of how racism, poverty, and other institutional and systemic inequities impact students’ lives </a:t>
            </a:r>
          </a:p>
          <a:p>
            <a:pPr marL="457200" lvl="0" indent="-368300" rtl="0">
              <a:spcBef>
                <a:spcPts val="0"/>
              </a:spcBef>
              <a:spcAft>
                <a:spcPts val="0"/>
              </a:spcAft>
              <a:buSzPct val="100000"/>
              <a:buFont typeface="Calibri"/>
              <a:buChar char="●"/>
            </a:pPr>
            <a:r>
              <a:rPr lang="en" sz="2200">
                <a:latin typeface="Calibri"/>
                <a:ea typeface="Calibri"/>
                <a:cs typeface="Calibri"/>
                <a:sym typeface="Calibri"/>
              </a:rPr>
              <a:t>These inequities are outside of students’, families’, or schools’ control, and have nothing to do with “merit,” potential, or effort</a:t>
            </a:r>
          </a:p>
          <a:p>
            <a:pPr marL="457200" lvl="0" indent="-368300" rtl="0">
              <a:spcBef>
                <a:spcPts val="0"/>
              </a:spcBef>
              <a:spcAft>
                <a:spcPts val="0"/>
              </a:spcAft>
              <a:buSzPct val="100000"/>
              <a:buFont typeface="Calibri"/>
              <a:buChar char="●"/>
            </a:pPr>
            <a:r>
              <a:rPr lang="en" sz="2200">
                <a:latin typeface="Calibri"/>
                <a:ea typeface="Calibri"/>
                <a:cs typeface="Calibri"/>
                <a:sym typeface="Calibri"/>
              </a:rPr>
              <a:t>The Opportunity Index is about addressing those realities by meeting needs because we know that every BPS student can flourish, and will when schools can meet their needs</a:t>
            </a:r>
          </a:p>
          <a:p>
            <a:pPr marL="457200" lvl="0" indent="-368300" rtl="0">
              <a:spcBef>
                <a:spcPts val="0"/>
              </a:spcBef>
              <a:buSzPct val="100000"/>
              <a:buFont typeface="Calibri"/>
              <a:buChar char="●"/>
            </a:pPr>
            <a:r>
              <a:rPr lang="en" sz="2200">
                <a:latin typeface="Calibri"/>
                <a:ea typeface="Calibri"/>
                <a:cs typeface="Calibri"/>
                <a:sym typeface="Calibri"/>
              </a:rPr>
              <a:t>Opportunity Index data will be used in aggregate; individual student scores will not be shared with any audience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sldNum" idx="12"/>
          </p:nvPr>
        </p:nvSpPr>
        <p:spPr>
          <a:xfrm>
            <a:off x="6553200" y="4767263"/>
            <a:ext cx="2133600" cy="273900"/>
          </a:xfrm>
          <a:prstGeom prst="rect">
            <a:avLst/>
          </a:prstGeom>
          <a:noFill/>
          <a:ln>
            <a:noFill/>
          </a:ln>
        </p:spPr>
        <p:txBody>
          <a:bodyPr wrap="square" lIns="91375" tIns="45675" rIns="91375" bIns="45675" anchor="ctr" anchorCtr="0">
            <a:noAutofit/>
          </a:bodyPr>
          <a:lstStyle/>
          <a:p>
            <a:pPr marL="0" marR="0" lvl="0" indent="-19050" algn="r" rtl="0">
              <a:spcBef>
                <a:spcPts val="0"/>
              </a:spcBef>
              <a:spcAft>
                <a:spcPts val="0"/>
              </a:spcAft>
              <a:buClr>
                <a:srgbClr val="898989"/>
              </a:buClr>
              <a:buSzPct val="25000"/>
              <a:buFont typeface="Calibri"/>
              <a:buNone/>
            </a:pPr>
            <a:fld id="{00000000-1234-1234-1234-123412341234}" type="slidenum">
              <a:rPr lang="en" sz="1200" b="0" i="0" u="none" strike="noStrike" cap="none">
                <a:solidFill>
                  <a:srgbClr val="898989"/>
                </a:solidFill>
                <a:latin typeface="Calibri"/>
                <a:ea typeface="Calibri"/>
                <a:cs typeface="Calibri"/>
                <a:sym typeface="Calibri"/>
              </a:rPr>
              <a:t>17</a:t>
            </a:fld>
            <a:endParaRPr lang="en" sz="1200" b="0" i="0" u="none" strike="noStrike" cap="none">
              <a:solidFill>
                <a:srgbClr val="898989"/>
              </a:solidFill>
              <a:latin typeface="Calibri"/>
              <a:ea typeface="Calibri"/>
              <a:cs typeface="Calibri"/>
              <a:sym typeface="Calibri"/>
            </a:endParaRPr>
          </a:p>
        </p:txBody>
      </p:sp>
      <p:sp>
        <p:nvSpPr>
          <p:cNvPr id="291" name="Shape 291"/>
          <p:cNvSpPr txBox="1">
            <a:spLocks noGrp="1"/>
          </p:cNvSpPr>
          <p:nvPr>
            <p:ph type="title"/>
          </p:nvPr>
        </p:nvSpPr>
        <p:spPr>
          <a:xfrm>
            <a:off x="253313" y="506466"/>
            <a:ext cx="8229600" cy="440100"/>
          </a:xfrm>
          <a:prstGeom prst="rect">
            <a:avLst/>
          </a:prstGeom>
          <a:noFill/>
          <a:ln>
            <a:noFill/>
          </a:ln>
        </p:spPr>
        <p:txBody>
          <a:bodyPr wrap="square" lIns="91375" tIns="45675" rIns="91375" bIns="45675" anchor="t" anchorCtr="0">
            <a:noAutofit/>
          </a:bodyPr>
          <a:lstStyle/>
          <a:p>
            <a:pPr lvl="0" rtl="0">
              <a:spcBef>
                <a:spcPts val="0"/>
              </a:spcBef>
              <a:buClr>
                <a:schemeClr val="dk1"/>
              </a:buClr>
              <a:buSzPct val="42307"/>
              <a:buFont typeface="Arial"/>
              <a:buNone/>
            </a:pPr>
            <a:r>
              <a:rPr lang="en" sz="2600">
                <a:solidFill>
                  <a:srgbClr val="4A86E8"/>
                </a:solidFill>
                <a:latin typeface="Calibri"/>
                <a:ea typeface="Calibri"/>
                <a:cs typeface="Calibri"/>
                <a:sym typeface="Calibri"/>
              </a:rPr>
              <a:t>What can the Index tell us about Boston Neighborhoods?</a:t>
            </a:r>
            <a:r>
              <a:rPr lang="en" sz="2600" b="0">
                <a:solidFill>
                  <a:srgbClr val="4A86E8"/>
                </a:solidFill>
                <a:latin typeface="Calibri"/>
                <a:ea typeface="Calibri"/>
                <a:cs typeface="Calibri"/>
                <a:sym typeface="Calibri"/>
              </a:rPr>
              <a:t> </a:t>
            </a:r>
          </a:p>
        </p:txBody>
      </p:sp>
      <p:sp>
        <p:nvSpPr>
          <p:cNvPr id="292" name="Shape 292"/>
          <p:cNvSpPr txBox="1">
            <a:spLocks noGrp="1"/>
          </p:cNvSpPr>
          <p:nvPr>
            <p:ph type="body" idx="1"/>
          </p:nvPr>
        </p:nvSpPr>
        <p:spPr>
          <a:xfrm>
            <a:off x="228600" y="1040200"/>
            <a:ext cx="8229600" cy="3394500"/>
          </a:xfrm>
          <a:prstGeom prst="rect">
            <a:avLst/>
          </a:prstGeom>
        </p:spPr>
        <p:txBody>
          <a:bodyPr wrap="square" lIns="91425" tIns="91425" rIns="91425" bIns="91425" anchor="t" anchorCtr="0">
            <a:noAutofit/>
          </a:bodyPr>
          <a:lstStyle/>
          <a:p>
            <a:pPr marL="457200" lvl="0" indent="-342900" rtl="0">
              <a:spcBef>
                <a:spcPts val="0"/>
              </a:spcBef>
              <a:spcAft>
                <a:spcPts val="0"/>
              </a:spcAft>
              <a:buSzPct val="100000"/>
              <a:buFont typeface="Calibri"/>
            </a:pPr>
            <a:r>
              <a:rPr lang="en" sz="1800"/>
              <a:t>The Opportunity Index names some of the social dynamics currently present inside of Boston neighborhoods  </a:t>
            </a:r>
            <a:br>
              <a:rPr lang="en" sz="1800"/>
            </a:br>
            <a:endParaRPr lang="en" sz="1800"/>
          </a:p>
          <a:p>
            <a:pPr marL="457200" lvl="0" indent="-342900" rtl="0">
              <a:spcBef>
                <a:spcPts val="0"/>
              </a:spcBef>
              <a:spcAft>
                <a:spcPts val="0"/>
              </a:spcAft>
              <a:buSzPct val="100000"/>
              <a:buFont typeface="Calibri"/>
            </a:pPr>
            <a:r>
              <a:rPr lang="en" sz="1800"/>
              <a:t>The relationship between most of these dynamics and future student outcomes is positive, highlighting the positive things going on in Boston neighborhoods rather than their deficits </a:t>
            </a:r>
            <a:br>
              <a:rPr lang="en" sz="1800"/>
            </a:br>
            <a:endParaRPr lang="en" sz="1800"/>
          </a:p>
          <a:p>
            <a:pPr marL="457200" lvl="0" indent="-342900" rtl="0">
              <a:spcBef>
                <a:spcPts val="0"/>
              </a:spcBef>
              <a:spcAft>
                <a:spcPts val="0"/>
              </a:spcAft>
              <a:buSzPct val="100000"/>
              <a:buFont typeface="Calibri"/>
            </a:pPr>
            <a:r>
              <a:rPr lang="en" sz="1800"/>
              <a:t>Additionally, neighborhood dynamics in Boston can change: the City and, more importantly, families in Boston neighborhoods have the power to change them  </a:t>
            </a:r>
            <a:br>
              <a:rPr lang="en" sz="1800"/>
            </a:br>
            <a:endParaRPr lang="en" sz="1800"/>
          </a:p>
          <a:p>
            <a:pPr marL="457200" lvl="0" indent="-342900" rtl="0">
              <a:spcBef>
                <a:spcPts val="0"/>
              </a:spcBef>
              <a:buSzPct val="100000"/>
              <a:buFont typeface="Calibri"/>
            </a:pPr>
            <a:r>
              <a:rPr lang="en" sz="1800"/>
              <a:t>Allocating greater resources and support to young people and schools based on the neighborhoods they live in is one way that City of Boston’s school department can empower students and their families to change their neighborhoods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p:nvPr/>
        </p:nvSpPr>
        <p:spPr>
          <a:xfrm>
            <a:off x="470325" y="2957275"/>
            <a:ext cx="7485000" cy="480300"/>
          </a:xfrm>
          <a:prstGeom prst="rect">
            <a:avLst/>
          </a:prstGeom>
          <a:solidFill>
            <a:srgbClr val="CFE2F3"/>
          </a:solidFill>
          <a:ln>
            <a:noFill/>
          </a:ln>
        </p:spPr>
        <p:txBody>
          <a:bodyPr wrap="square" lIns="91425" tIns="91425" rIns="91425" bIns="91425" anchor="ctr" anchorCtr="0">
            <a:noAutofit/>
          </a:bodyPr>
          <a:lstStyle/>
          <a:p>
            <a:pPr lvl="0">
              <a:spcBef>
                <a:spcPts val="0"/>
              </a:spcBef>
              <a:buNone/>
            </a:pPr>
            <a:endParaRPr/>
          </a:p>
        </p:txBody>
      </p:sp>
      <p:sp>
        <p:nvSpPr>
          <p:cNvPr id="299" name="Shape 299"/>
          <p:cNvSpPr txBox="1">
            <a:spLocks noGrp="1"/>
          </p:cNvSpPr>
          <p:nvPr>
            <p:ph type="body" idx="1"/>
          </p:nvPr>
        </p:nvSpPr>
        <p:spPr>
          <a:xfrm>
            <a:off x="457200" y="1200150"/>
            <a:ext cx="8229600" cy="3408600"/>
          </a:xfrm>
          <a:prstGeom prst="rect">
            <a:avLst/>
          </a:prstGeom>
          <a:noFill/>
          <a:ln>
            <a:noFill/>
          </a:ln>
        </p:spPr>
        <p:txBody>
          <a:bodyPr wrap="square" lIns="91375" tIns="45675" rIns="91375" bIns="45675" anchor="t" anchorCtr="0">
            <a:noAutofit/>
          </a:bodyPr>
          <a:lstStyle/>
          <a:p>
            <a:pPr marL="457200" marR="0" lvl="0" indent="-431800" algn="l" rtl="0">
              <a:lnSpc>
                <a:spcPct val="115000"/>
              </a:lnSpc>
              <a:spcBef>
                <a:spcPts val="0"/>
              </a:spcBef>
              <a:spcAft>
                <a:spcPts val="0"/>
              </a:spcAft>
              <a:buSzPct val="100000"/>
            </a:pPr>
            <a:r>
              <a:rPr lang="en"/>
              <a:t>Why do we need an Opportunity Index? </a:t>
            </a:r>
          </a:p>
          <a:p>
            <a:pPr marL="457200" marR="0" lvl="0" indent="-431800" algn="l" rtl="0">
              <a:lnSpc>
                <a:spcPct val="115000"/>
              </a:lnSpc>
              <a:spcBef>
                <a:spcPts val="0"/>
              </a:spcBef>
              <a:spcAft>
                <a:spcPts val="0"/>
              </a:spcAft>
              <a:buSzPct val="100000"/>
            </a:pPr>
            <a:r>
              <a:rPr lang="en"/>
              <a:t>What is an Opportunity Index?</a:t>
            </a:r>
          </a:p>
          <a:p>
            <a:pPr marL="457200" marR="0" lvl="0" indent="-431800" algn="l" rtl="0">
              <a:lnSpc>
                <a:spcPct val="115000"/>
              </a:lnSpc>
              <a:spcBef>
                <a:spcPts val="0"/>
              </a:spcBef>
              <a:spcAft>
                <a:spcPts val="0"/>
              </a:spcAft>
              <a:buSzPct val="100000"/>
            </a:pPr>
            <a:r>
              <a:rPr lang="en"/>
              <a:t>How do we ensure the right messaging? </a:t>
            </a:r>
          </a:p>
          <a:p>
            <a:pPr marL="457200" marR="0" lvl="0" indent="-431800" algn="l" rtl="0">
              <a:lnSpc>
                <a:spcPct val="115000"/>
              </a:lnSpc>
              <a:spcBef>
                <a:spcPts val="0"/>
              </a:spcBef>
              <a:spcAft>
                <a:spcPts val="0"/>
              </a:spcAft>
              <a:buSzPct val="100000"/>
            </a:pPr>
            <a:r>
              <a:rPr lang="en"/>
              <a:t>Who have we engaged for input?</a:t>
            </a:r>
          </a:p>
          <a:p>
            <a:pPr marL="457200" marR="0" lvl="0" indent="-431800" algn="l" rtl="0">
              <a:lnSpc>
                <a:spcPct val="115000"/>
              </a:lnSpc>
              <a:spcBef>
                <a:spcPts val="0"/>
              </a:spcBef>
              <a:spcAft>
                <a:spcPts val="0"/>
              </a:spcAft>
              <a:buSzPct val="100000"/>
            </a:pPr>
            <a:r>
              <a:rPr lang="en"/>
              <a:t>How might the Index be applied? </a:t>
            </a:r>
          </a:p>
        </p:txBody>
      </p:sp>
      <p:sp>
        <p:nvSpPr>
          <p:cNvPr id="300" name="Shape 300"/>
          <p:cNvSpPr txBox="1">
            <a:spLocks noGrp="1"/>
          </p:cNvSpPr>
          <p:nvPr>
            <p:ph type="title"/>
          </p:nvPr>
        </p:nvSpPr>
        <p:spPr>
          <a:xfrm>
            <a:off x="253313" y="443482"/>
            <a:ext cx="8229600" cy="440100"/>
          </a:xfrm>
          <a:prstGeom prst="rect">
            <a:avLst/>
          </a:prstGeom>
          <a:noFill/>
          <a:ln>
            <a:noFill/>
          </a:ln>
        </p:spPr>
        <p:txBody>
          <a:bodyPr wrap="square" lIns="91375" tIns="45675" rIns="91375" bIns="45675" anchor="t" anchorCtr="0">
            <a:noAutofit/>
          </a:bodyPr>
          <a:lstStyle/>
          <a:p>
            <a:pPr marL="0" marR="0" lvl="0" indent="-38100" algn="l" rtl="0">
              <a:spcBef>
                <a:spcPts val="0"/>
              </a:spcBef>
              <a:spcAft>
                <a:spcPts val="0"/>
              </a:spcAft>
              <a:buClr>
                <a:srgbClr val="428BE3"/>
              </a:buClr>
              <a:buSzPct val="25000"/>
              <a:buFont typeface="Century Gothic"/>
              <a:buNone/>
            </a:pPr>
            <a:r>
              <a:rPr lang="en" sz="2400"/>
              <a:t>Contents</a:t>
            </a:r>
          </a:p>
        </p:txBody>
      </p:sp>
      <p:sp>
        <p:nvSpPr>
          <p:cNvPr id="301" name="Shape 301"/>
          <p:cNvSpPr txBox="1">
            <a:spLocks noGrp="1"/>
          </p:cNvSpPr>
          <p:nvPr>
            <p:ph type="sldNum" idx="12"/>
          </p:nvPr>
        </p:nvSpPr>
        <p:spPr>
          <a:xfrm>
            <a:off x="6553200" y="4767263"/>
            <a:ext cx="2133600" cy="273900"/>
          </a:xfrm>
          <a:prstGeom prst="rect">
            <a:avLst/>
          </a:prstGeom>
          <a:noFill/>
          <a:ln>
            <a:noFill/>
          </a:ln>
        </p:spPr>
        <p:txBody>
          <a:bodyPr wrap="square" lIns="91375" tIns="45675" rIns="91375" bIns="45675" anchor="ctr" anchorCtr="0">
            <a:noAutofit/>
          </a:bodyPr>
          <a:lstStyle/>
          <a:p>
            <a:pPr marL="0" marR="0" lvl="0" indent="-19050" algn="r" rtl="0">
              <a:spcBef>
                <a:spcPts val="0"/>
              </a:spcBef>
              <a:spcAft>
                <a:spcPts val="0"/>
              </a:spcAft>
              <a:buClr>
                <a:srgbClr val="898989"/>
              </a:buClr>
              <a:buSzPct val="25000"/>
              <a:buFont typeface="Calibri"/>
              <a:buNone/>
            </a:pPr>
            <a:fld id="{00000000-1234-1234-1234-123412341234}" type="slidenum">
              <a:rPr lang="en" sz="1200" b="0" i="0" u="none" strike="noStrike" cap="none">
                <a:solidFill>
                  <a:srgbClr val="898989"/>
                </a:solidFill>
                <a:latin typeface="Calibri"/>
                <a:ea typeface="Calibri"/>
                <a:cs typeface="Calibri"/>
                <a:sym typeface="Calibri"/>
              </a:rPr>
              <a:t>18</a:t>
            </a:fld>
            <a:endParaRPr lang="en" sz="1200" b="0" i="0" u="none" strike="noStrike" cap="none">
              <a:solidFill>
                <a:srgbClr val="898989"/>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253313" y="506466"/>
            <a:ext cx="8229600" cy="440100"/>
          </a:xfrm>
          <a:prstGeom prst="rect">
            <a:avLst/>
          </a:prstGeom>
          <a:noFill/>
          <a:ln>
            <a:noFill/>
          </a:ln>
        </p:spPr>
        <p:txBody>
          <a:bodyPr wrap="square" lIns="91375" tIns="45675" rIns="91375" bIns="45675" anchor="t" anchorCtr="0">
            <a:noAutofit/>
          </a:bodyPr>
          <a:lstStyle/>
          <a:p>
            <a:pPr marL="0" marR="0" lvl="0" indent="-38100" algn="l" rtl="0">
              <a:spcBef>
                <a:spcPts val="0"/>
              </a:spcBef>
              <a:spcAft>
                <a:spcPts val="0"/>
              </a:spcAft>
              <a:buClr>
                <a:srgbClr val="428BE3"/>
              </a:buClr>
              <a:buSzPct val="25000"/>
              <a:buFont typeface="Century Gothic"/>
              <a:buNone/>
            </a:pPr>
            <a:r>
              <a:rPr lang="en" sz="2400"/>
              <a:t>How we have engaged the community for input </a:t>
            </a:r>
          </a:p>
        </p:txBody>
      </p:sp>
      <p:sp>
        <p:nvSpPr>
          <p:cNvPr id="308" name="Shape 308"/>
          <p:cNvSpPr txBox="1">
            <a:spLocks noGrp="1"/>
          </p:cNvSpPr>
          <p:nvPr>
            <p:ph type="sldNum" idx="12"/>
          </p:nvPr>
        </p:nvSpPr>
        <p:spPr>
          <a:xfrm>
            <a:off x="6553200" y="4767263"/>
            <a:ext cx="2133600" cy="273900"/>
          </a:xfrm>
          <a:prstGeom prst="rect">
            <a:avLst/>
          </a:prstGeom>
          <a:noFill/>
          <a:ln>
            <a:noFill/>
          </a:ln>
        </p:spPr>
        <p:txBody>
          <a:bodyPr wrap="square" lIns="91375" tIns="45675" rIns="91375" bIns="45675" anchor="ctr" anchorCtr="0">
            <a:noAutofit/>
          </a:bodyPr>
          <a:lstStyle/>
          <a:p>
            <a:pPr marL="0" marR="0" lvl="0" indent="-19050" algn="r" rtl="0">
              <a:spcBef>
                <a:spcPts val="0"/>
              </a:spcBef>
              <a:spcAft>
                <a:spcPts val="0"/>
              </a:spcAft>
              <a:buClr>
                <a:srgbClr val="898989"/>
              </a:buClr>
              <a:buSzPct val="25000"/>
              <a:buFont typeface="Calibri"/>
              <a:buNone/>
            </a:pPr>
            <a:fld id="{00000000-1234-1234-1234-123412341234}" type="slidenum">
              <a:rPr lang="en" sz="1200" b="0" i="0" u="none" strike="noStrike" cap="none">
                <a:solidFill>
                  <a:srgbClr val="898989"/>
                </a:solidFill>
                <a:latin typeface="Calibri"/>
                <a:ea typeface="Calibri"/>
                <a:cs typeface="Calibri"/>
                <a:sym typeface="Calibri"/>
              </a:rPr>
              <a:t>19</a:t>
            </a:fld>
            <a:endParaRPr lang="en" sz="1200" b="0" i="0" u="none" strike="noStrike" cap="none">
              <a:solidFill>
                <a:srgbClr val="898989"/>
              </a:solidFill>
              <a:latin typeface="Calibri"/>
              <a:ea typeface="Calibri"/>
              <a:cs typeface="Calibri"/>
              <a:sym typeface="Calibri"/>
            </a:endParaRPr>
          </a:p>
        </p:txBody>
      </p:sp>
      <p:graphicFrame>
        <p:nvGraphicFramePr>
          <p:cNvPr id="309" name="Shape 309"/>
          <p:cNvGraphicFramePr/>
          <p:nvPr/>
        </p:nvGraphicFramePr>
        <p:xfrm>
          <a:off x="452150" y="971925"/>
          <a:ext cx="8030775" cy="4077350"/>
        </p:xfrm>
        <a:graphic>
          <a:graphicData uri="http://schemas.openxmlformats.org/drawingml/2006/table">
            <a:tbl>
              <a:tblPr>
                <a:noFill/>
                <a:tableStyleId>{E0BA3E08-128F-4A59-BA7A-64DF04D2846C}</a:tableStyleId>
              </a:tblPr>
              <a:tblGrid>
                <a:gridCol w="1484125"/>
                <a:gridCol w="6546650"/>
              </a:tblGrid>
              <a:tr h="315900">
                <a:tc>
                  <a:txBody>
                    <a:bodyPr/>
                    <a:lstStyle/>
                    <a:p>
                      <a:pPr lvl="0">
                        <a:spcBef>
                          <a:spcPts val="0"/>
                        </a:spcBef>
                        <a:buNone/>
                      </a:pPr>
                      <a:r>
                        <a:rPr lang="en" sz="1000">
                          <a:solidFill>
                            <a:srgbClr val="FFFFFF"/>
                          </a:solidFill>
                        </a:rPr>
                        <a:t>Time period</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99999"/>
                    </a:solidFill>
                  </a:tcPr>
                </a:tc>
                <a:tc>
                  <a:txBody>
                    <a:bodyPr/>
                    <a:lstStyle/>
                    <a:p>
                      <a:pPr lvl="0">
                        <a:spcBef>
                          <a:spcPts val="0"/>
                        </a:spcBef>
                        <a:buNone/>
                      </a:pPr>
                      <a:r>
                        <a:rPr lang="en" sz="1000">
                          <a:solidFill>
                            <a:srgbClr val="FFFFFF"/>
                          </a:solidFill>
                        </a:rPr>
                        <a:t>Engagement efforts</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999999"/>
                    </a:solidFill>
                  </a:tcPr>
                </a:tc>
              </a:tr>
              <a:tr h="359000">
                <a:tc>
                  <a:txBody>
                    <a:bodyPr/>
                    <a:lstStyle/>
                    <a:p>
                      <a:pPr lvl="0">
                        <a:spcBef>
                          <a:spcPts val="0"/>
                        </a:spcBef>
                        <a:buNone/>
                      </a:pPr>
                      <a:r>
                        <a:rPr lang="en" sz="1000"/>
                        <a:t>Summer of 2016</a:t>
                      </a:r>
                    </a:p>
                  </a:txBody>
                  <a:tcPr marL="91425" marR="91425" marT="91425" marB="91425">
                    <a:lnT w="9525" cap="flat" cmpd="sng">
                      <a:solidFill>
                        <a:srgbClr val="FFFFFF"/>
                      </a:solidFill>
                      <a:prstDash val="solid"/>
                      <a:round/>
                      <a:headEnd type="none" w="med" len="med"/>
                      <a:tailEnd type="none" w="med" len="med"/>
                    </a:lnT>
                  </a:tcPr>
                </a:tc>
                <a:tc>
                  <a:txBody>
                    <a:bodyPr/>
                    <a:lstStyle/>
                    <a:p>
                      <a:pPr marL="457200" lvl="0" indent="-292100">
                        <a:spcBef>
                          <a:spcPts val="0"/>
                        </a:spcBef>
                        <a:buSzPct val="100000"/>
                        <a:buChar char="●"/>
                      </a:pPr>
                      <a:r>
                        <a:rPr lang="en" sz="1000"/>
                        <a:t>Two open sessions with school leaders </a:t>
                      </a:r>
                    </a:p>
                  </a:txBody>
                  <a:tcPr marL="91425" marR="91425" marT="91425" marB="91425">
                    <a:lnT w="9525" cap="flat" cmpd="sng">
                      <a:solidFill>
                        <a:srgbClr val="FFFFFF"/>
                      </a:solidFill>
                      <a:prstDash val="solid"/>
                      <a:round/>
                      <a:headEnd type="none" w="med" len="med"/>
                      <a:tailEnd type="none" w="med" len="med"/>
                    </a:lnT>
                  </a:tcPr>
                </a:tc>
              </a:tr>
              <a:tr h="459500">
                <a:tc>
                  <a:txBody>
                    <a:bodyPr/>
                    <a:lstStyle/>
                    <a:p>
                      <a:pPr lvl="0">
                        <a:spcBef>
                          <a:spcPts val="0"/>
                        </a:spcBef>
                        <a:buNone/>
                      </a:pPr>
                      <a:r>
                        <a:rPr lang="en" sz="1000"/>
                        <a:t>Winter 2017</a:t>
                      </a:r>
                    </a:p>
                  </a:txBody>
                  <a:tcPr marL="91425" marR="91425" marT="91425" marB="91425"/>
                </a:tc>
                <a:tc>
                  <a:txBody>
                    <a:bodyPr/>
                    <a:lstStyle/>
                    <a:p>
                      <a:pPr marL="457200" lvl="0" indent="-292100">
                        <a:spcBef>
                          <a:spcPts val="0"/>
                        </a:spcBef>
                        <a:buSzPct val="100000"/>
                        <a:buChar char="●"/>
                      </a:pPr>
                      <a:r>
                        <a:rPr lang="en" sz="1000"/>
                        <a:t>Multi-month, citywide engagement for Long Term Financial Planning; extensive feedback related to investing more in schools serving highest need students</a:t>
                      </a:r>
                    </a:p>
                  </a:txBody>
                  <a:tcPr marL="91425" marR="91425" marT="91425" marB="91425"/>
                </a:tc>
              </a:tr>
              <a:tr h="459500">
                <a:tc>
                  <a:txBody>
                    <a:bodyPr/>
                    <a:lstStyle/>
                    <a:p>
                      <a:pPr lvl="0" rtl="0">
                        <a:spcBef>
                          <a:spcPts val="0"/>
                        </a:spcBef>
                        <a:buNone/>
                      </a:pPr>
                      <a:r>
                        <a:rPr lang="en" sz="1000"/>
                        <a:t>Spring 2017</a:t>
                      </a:r>
                    </a:p>
                  </a:txBody>
                  <a:tcPr marL="91425" marR="91425" marT="91425" marB="91425"/>
                </a:tc>
                <a:tc>
                  <a:txBody>
                    <a:bodyPr/>
                    <a:lstStyle/>
                    <a:p>
                      <a:pPr marL="457200" lvl="0" indent="-292100" rtl="0">
                        <a:spcBef>
                          <a:spcPts val="0"/>
                        </a:spcBef>
                        <a:spcAft>
                          <a:spcPts val="0"/>
                        </a:spcAft>
                        <a:buSzPct val="100000"/>
                        <a:buChar char="●"/>
                      </a:pPr>
                      <a:r>
                        <a:rPr lang="en" sz="1000"/>
                        <a:t>Research of other district efforts</a:t>
                      </a:r>
                    </a:p>
                    <a:p>
                      <a:pPr marL="457200" lvl="0" indent="-292100" rtl="0">
                        <a:spcBef>
                          <a:spcPts val="0"/>
                        </a:spcBef>
                        <a:buSzPct val="100000"/>
                        <a:buChar char="●"/>
                      </a:pPr>
                      <a:r>
                        <a:rPr lang="en" sz="1000"/>
                        <a:t>Feedback sessions with leaders from other districts</a:t>
                      </a:r>
                    </a:p>
                  </a:txBody>
                  <a:tcPr marL="91425" marR="91425" marT="91425" marB="91425"/>
                </a:tc>
              </a:tr>
              <a:tr h="459500">
                <a:tc>
                  <a:txBody>
                    <a:bodyPr/>
                    <a:lstStyle/>
                    <a:p>
                      <a:pPr lvl="0" rtl="0">
                        <a:spcBef>
                          <a:spcPts val="0"/>
                        </a:spcBef>
                        <a:buNone/>
                      </a:pPr>
                      <a:r>
                        <a:rPr lang="en" sz="1000"/>
                        <a:t>Spring through Fall of 2017</a:t>
                      </a:r>
                    </a:p>
                  </a:txBody>
                  <a:tcPr marL="91425" marR="91425" marT="91425" marB="91425"/>
                </a:tc>
                <a:tc>
                  <a:txBody>
                    <a:bodyPr/>
                    <a:lstStyle/>
                    <a:p>
                      <a:pPr marL="457200" lvl="0" indent="-292100" rtl="0">
                        <a:spcBef>
                          <a:spcPts val="0"/>
                        </a:spcBef>
                        <a:buSzPct val="100000"/>
                        <a:buChar char="●"/>
                      </a:pPr>
                      <a:r>
                        <a:rPr lang="en" sz="1000"/>
                        <a:t>Budget Equity Working Group, monthly sessions to discuss investment priorities, including OI</a:t>
                      </a:r>
                    </a:p>
                  </a:txBody>
                  <a:tcPr marL="91425" marR="91425" marT="91425" marB="91425"/>
                </a:tc>
              </a:tr>
              <a:tr h="459500">
                <a:tc>
                  <a:txBody>
                    <a:bodyPr/>
                    <a:lstStyle/>
                    <a:p>
                      <a:pPr lvl="0" rtl="0">
                        <a:spcBef>
                          <a:spcPts val="0"/>
                        </a:spcBef>
                        <a:buNone/>
                      </a:pPr>
                      <a:r>
                        <a:rPr lang="en" sz="1000"/>
                        <a:t>Fall 2017</a:t>
                      </a:r>
                    </a:p>
                  </a:txBody>
                  <a:tcPr marL="91425" marR="91425" marT="91425" marB="91425"/>
                </a:tc>
                <a:tc>
                  <a:txBody>
                    <a:bodyPr/>
                    <a:lstStyle/>
                    <a:p>
                      <a:pPr marL="457200" lvl="0" indent="-292100" rtl="0">
                        <a:spcBef>
                          <a:spcPts val="0"/>
                        </a:spcBef>
                        <a:buClr>
                          <a:schemeClr val="dk1"/>
                        </a:buClr>
                        <a:buSzPct val="100000"/>
                        <a:buChar char="●"/>
                      </a:pPr>
                      <a:r>
                        <a:rPr lang="en" sz="1000">
                          <a:solidFill>
                            <a:schemeClr val="dk1"/>
                          </a:solidFill>
                        </a:rPr>
                        <a:t>Cross-functional working team engaged with BARI, providing input for their work and reacting to their output</a:t>
                      </a:r>
                    </a:p>
                  </a:txBody>
                  <a:tcPr marL="91425" marR="91425" marT="91425" marB="91425"/>
                </a:tc>
              </a:tr>
              <a:tr h="746725">
                <a:tc>
                  <a:txBody>
                    <a:bodyPr/>
                    <a:lstStyle/>
                    <a:p>
                      <a:pPr lvl="0">
                        <a:spcBef>
                          <a:spcPts val="0"/>
                        </a:spcBef>
                        <a:buNone/>
                      </a:pPr>
                      <a:r>
                        <a:rPr lang="en" sz="1000"/>
                        <a:t>October 2017</a:t>
                      </a:r>
                    </a:p>
                  </a:txBody>
                  <a:tcPr marL="91425" marR="91425" marT="91425" marB="91425"/>
                </a:tc>
                <a:tc>
                  <a:txBody>
                    <a:bodyPr/>
                    <a:lstStyle/>
                    <a:p>
                      <a:pPr marL="457200" lvl="0" indent="-292100" rtl="0">
                        <a:spcBef>
                          <a:spcPts val="0"/>
                        </a:spcBef>
                        <a:spcAft>
                          <a:spcPts val="0"/>
                        </a:spcAft>
                        <a:buSzPct val="100000"/>
                        <a:buChar char="●"/>
                      </a:pPr>
                      <a:r>
                        <a:rPr lang="en" sz="1000">
                          <a:solidFill>
                            <a:schemeClr val="dk1"/>
                          </a:solidFill>
                        </a:rPr>
                        <a:t>School Leader Cabinet: Presentation of proposal and feedback</a:t>
                      </a:r>
                    </a:p>
                    <a:p>
                      <a:pPr marL="457200" lvl="0" indent="-292100" rtl="0">
                        <a:spcBef>
                          <a:spcPts val="0"/>
                        </a:spcBef>
                        <a:spcAft>
                          <a:spcPts val="0"/>
                        </a:spcAft>
                        <a:buSzPct val="100000"/>
                        <a:buChar char="●"/>
                      </a:pPr>
                      <a:r>
                        <a:rPr lang="en" sz="1000"/>
                        <a:t>Title I advisory group, including our largest partner organizations</a:t>
                      </a:r>
                    </a:p>
                    <a:p>
                      <a:pPr marL="457200" lvl="0" indent="-292100" rtl="0">
                        <a:spcBef>
                          <a:spcPts val="0"/>
                        </a:spcBef>
                        <a:buSzPct val="100000"/>
                        <a:buChar char="●"/>
                      </a:pPr>
                      <a:r>
                        <a:rPr lang="en" sz="1000"/>
                        <a:t>Working sessions with Instructional Superintendents (many former school leaders and current supervisors of school leaders)</a:t>
                      </a:r>
                    </a:p>
                  </a:txBody>
                  <a:tcPr marL="91425" marR="91425" marT="91425" marB="91425"/>
                </a:tc>
              </a:tr>
              <a:tr h="459500">
                <a:tc>
                  <a:txBody>
                    <a:bodyPr/>
                    <a:lstStyle/>
                    <a:p>
                      <a:pPr lvl="0">
                        <a:spcBef>
                          <a:spcPts val="0"/>
                        </a:spcBef>
                        <a:buNone/>
                      </a:pPr>
                      <a:r>
                        <a:rPr lang="en" sz="1000"/>
                        <a:t>November 2017</a:t>
                      </a:r>
                    </a:p>
                  </a:txBody>
                  <a:tcPr marL="91425" marR="91425" marT="91425" marB="91425"/>
                </a:tc>
                <a:tc>
                  <a:txBody>
                    <a:bodyPr/>
                    <a:lstStyle/>
                    <a:p>
                      <a:pPr marL="457200" lvl="0" indent="-292100">
                        <a:spcBef>
                          <a:spcPts val="0"/>
                        </a:spcBef>
                        <a:spcAft>
                          <a:spcPts val="0"/>
                        </a:spcAft>
                        <a:buSzPct val="100000"/>
                        <a:buChar char="●"/>
                      </a:pPr>
                      <a:r>
                        <a:rPr lang="en" sz="1000"/>
                        <a:t>40% of principals joined optional sessions to discuss OI proposal among other issues</a:t>
                      </a:r>
                    </a:p>
                    <a:p>
                      <a:pPr marL="457200" lvl="0" indent="-292100" rtl="0">
                        <a:spcBef>
                          <a:spcPts val="0"/>
                        </a:spcBef>
                        <a:spcAft>
                          <a:spcPts val="0"/>
                        </a:spcAft>
                        <a:buSzPct val="100000"/>
                        <a:buChar char="●"/>
                      </a:pPr>
                      <a:r>
                        <a:rPr lang="en" sz="1000"/>
                        <a:t>BSAC session with students</a:t>
                      </a:r>
                    </a:p>
                    <a:p>
                      <a:pPr marL="457200" lvl="0" indent="-292100">
                        <a:spcBef>
                          <a:spcPts val="0"/>
                        </a:spcBef>
                        <a:buSzPct val="100000"/>
                        <a:buChar char="●"/>
                      </a:pPr>
                      <a:r>
                        <a:rPr lang="en" sz="1000"/>
                        <a:t>Meeting scheduled with CPC, DELAC, and SpedPAC with an invitation to other parent groups (SPC) </a:t>
                      </a:r>
                    </a:p>
                  </a:txBody>
                  <a:tcPr marL="91425" marR="91425" marT="91425" marB="9142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457200" y="1409175"/>
            <a:ext cx="8229600" cy="3199500"/>
          </a:xfrm>
          <a:prstGeom prst="rect">
            <a:avLst/>
          </a:prstGeom>
          <a:noFill/>
          <a:ln>
            <a:noFill/>
          </a:ln>
        </p:spPr>
        <p:txBody>
          <a:bodyPr wrap="square" lIns="91375" tIns="45675" rIns="91375" bIns="45675" anchor="t" anchorCtr="0">
            <a:noAutofit/>
          </a:bodyPr>
          <a:lstStyle/>
          <a:p>
            <a:pPr marL="457200" marR="0" lvl="0" indent="-381000" algn="l" rtl="0">
              <a:lnSpc>
                <a:spcPct val="115000"/>
              </a:lnSpc>
              <a:spcBef>
                <a:spcPts val="0"/>
              </a:spcBef>
              <a:spcAft>
                <a:spcPts val="0"/>
              </a:spcAft>
              <a:buSzPct val="100000"/>
            </a:pPr>
            <a:r>
              <a:rPr lang="en" sz="2400"/>
              <a:t>The Opportunity Index Policy: a proposal for district-wide application</a:t>
            </a:r>
          </a:p>
          <a:p>
            <a:pPr marL="457200" marR="0" lvl="0" indent="-381000" algn="l" rtl="0">
              <a:lnSpc>
                <a:spcPct val="115000"/>
              </a:lnSpc>
              <a:spcBef>
                <a:spcPts val="0"/>
              </a:spcBef>
              <a:spcAft>
                <a:spcPts val="0"/>
              </a:spcAft>
              <a:buSzPct val="100000"/>
            </a:pPr>
            <a:r>
              <a:rPr lang="en" sz="2400"/>
              <a:t>The purpose of the Index: implementing the Opportunity and Achievement Gap Policy</a:t>
            </a:r>
          </a:p>
          <a:p>
            <a:pPr marL="457200" marR="0" lvl="0" indent="-381000" algn="l" rtl="0">
              <a:lnSpc>
                <a:spcPct val="115000"/>
              </a:lnSpc>
              <a:spcBef>
                <a:spcPts val="0"/>
              </a:spcBef>
              <a:spcAft>
                <a:spcPts val="0"/>
              </a:spcAft>
              <a:buSzPct val="100000"/>
            </a:pPr>
            <a:r>
              <a:rPr lang="en" sz="2400"/>
              <a:t>How the Index is calculated: multiple individual- and neighborhood-based data points historically predictive of academic achievement, yielding a school-wide composite number</a:t>
            </a:r>
          </a:p>
        </p:txBody>
      </p:sp>
      <p:sp>
        <p:nvSpPr>
          <p:cNvPr id="157" name="Shape 157"/>
          <p:cNvSpPr txBox="1">
            <a:spLocks noGrp="1"/>
          </p:cNvSpPr>
          <p:nvPr>
            <p:ph type="title"/>
          </p:nvPr>
        </p:nvSpPr>
        <p:spPr>
          <a:xfrm>
            <a:off x="253313" y="443482"/>
            <a:ext cx="8229600" cy="440100"/>
          </a:xfrm>
          <a:prstGeom prst="rect">
            <a:avLst/>
          </a:prstGeom>
          <a:noFill/>
          <a:ln>
            <a:noFill/>
          </a:ln>
        </p:spPr>
        <p:txBody>
          <a:bodyPr wrap="square" lIns="91375" tIns="45675" rIns="91375" bIns="45675" anchor="t" anchorCtr="0">
            <a:noAutofit/>
          </a:bodyPr>
          <a:lstStyle/>
          <a:p>
            <a:pPr marL="0" marR="0" lvl="0" indent="-38100" algn="l" rtl="0">
              <a:spcBef>
                <a:spcPts val="0"/>
              </a:spcBef>
              <a:spcAft>
                <a:spcPts val="0"/>
              </a:spcAft>
              <a:buClr>
                <a:srgbClr val="428BE3"/>
              </a:buClr>
              <a:buSzPct val="25000"/>
              <a:buFont typeface="Century Gothic"/>
              <a:buNone/>
            </a:pPr>
            <a:r>
              <a:rPr lang="en" sz="2400"/>
              <a:t>School Committee 11/1/17 Opportunity Index Presentation Recap</a:t>
            </a:r>
          </a:p>
        </p:txBody>
      </p:sp>
      <p:sp>
        <p:nvSpPr>
          <p:cNvPr id="158" name="Shape 158"/>
          <p:cNvSpPr txBox="1">
            <a:spLocks noGrp="1"/>
          </p:cNvSpPr>
          <p:nvPr>
            <p:ph type="sldNum" idx="12"/>
          </p:nvPr>
        </p:nvSpPr>
        <p:spPr>
          <a:xfrm>
            <a:off x="6553200" y="4767263"/>
            <a:ext cx="2133600" cy="273900"/>
          </a:xfrm>
          <a:prstGeom prst="rect">
            <a:avLst/>
          </a:prstGeom>
          <a:noFill/>
          <a:ln>
            <a:noFill/>
          </a:ln>
        </p:spPr>
        <p:txBody>
          <a:bodyPr wrap="square" lIns="91375" tIns="45675" rIns="91375" bIns="45675" anchor="ctr" anchorCtr="0">
            <a:noAutofit/>
          </a:bodyPr>
          <a:lstStyle/>
          <a:p>
            <a:pPr marL="0" marR="0" lvl="0" indent="-19050" algn="r" rtl="0">
              <a:spcBef>
                <a:spcPts val="0"/>
              </a:spcBef>
              <a:spcAft>
                <a:spcPts val="0"/>
              </a:spcAft>
              <a:buClr>
                <a:srgbClr val="898989"/>
              </a:buClr>
              <a:buSzPct val="25000"/>
              <a:buFont typeface="Calibri"/>
              <a:buNone/>
            </a:pPr>
            <a:fld id="{00000000-1234-1234-1234-123412341234}" type="slidenum">
              <a:rPr lang="en" sz="1200" b="0" i="0" u="none" strike="noStrike" cap="none">
                <a:solidFill>
                  <a:srgbClr val="898989"/>
                </a:solidFill>
                <a:latin typeface="Calibri"/>
                <a:ea typeface="Calibri"/>
                <a:cs typeface="Calibri"/>
                <a:sym typeface="Calibri"/>
              </a:rPr>
              <a:t>2</a:t>
            </a:fld>
            <a:endParaRPr lang="en" sz="1200" b="0" i="0" u="none" strike="noStrike" cap="none">
              <a:solidFill>
                <a:srgbClr val="898989"/>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sldNum" idx="12"/>
          </p:nvPr>
        </p:nvSpPr>
        <p:spPr>
          <a:xfrm>
            <a:off x="6553200" y="4767263"/>
            <a:ext cx="2133600" cy="273900"/>
          </a:xfrm>
          <a:prstGeom prst="rect">
            <a:avLst/>
          </a:prstGeom>
          <a:noFill/>
          <a:ln>
            <a:noFill/>
          </a:ln>
        </p:spPr>
        <p:txBody>
          <a:bodyPr wrap="square" lIns="91375" tIns="45675" rIns="91375" bIns="45675" anchor="ctr" anchorCtr="0">
            <a:noAutofit/>
          </a:bodyPr>
          <a:lstStyle/>
          <a:p>
            <a:pPr marL="0" marR="0" lvl="0" indent="-19050" algn="r" rtl="0">
              <a:spcBef>
                <a:spcPts val="0"/>
              </a:spcBef>
              <a:spcAft>
                <a:spcPts val="0"/>
              </a:spcAft>
              <a:buClr>
                <a:srgbClr val="898989"/>
              </a:buClr>
              <a:buSzPct val="25000"/>
              <a:buFont typeface="Calibri"/>
              <a:buNone/>
            </a:pPr>
            <a:fld id="{00000000-1234-1234-1234-123412341234}" type="slidenum">
              <a:rPr lang="en" sz="1200" b="0" i="0" u="none" strike="noStrike" cap="none">
                <a:solidFill>
                  <a:srgbClr val="898989"/>
                </a:solidFill>
                <a:latin typeface="Calibri"/>
                <a:ea typeface="Calibri"/>
                <a:cs typeface="Calibri"/>
                <a:sym typeface="Calibri"/>
              </a:rPr>
              <a:t>20</a:t>
            </a:fld>
            <a:endParaRPr lang="en" sz="1200" b="0" i="0" u="none" strike="noStrike" cap="none">
              <a:solidFill>
                <a:srgbClr val="898989"/>
              </a:solidFill>
              <a:latin typeface="Calibri"/>
              <a:ea typeface="Calibri"/>
              <a:cs typeface="Calibri"/>
              <a:sym typeface="Calibri"/>
            </a:endParaRPr>
          </a:p>
        </p:txBody>
      </p:sp>
      <p:sp>
        <p:nvSpPr>
          <p:cNvPr id="316" name="Shape 316"/>
          <p:cNvSpPr txBox="1">
            <a:spLocks noGrp="1"/>
          </p:cNvSpPr>
          <p:nvPr>
            <p:ph type="title"/>
          </p:nvPr>
        </p:nvSpPr>
        <p:spPr>
          <a:xfrm>
            <a:off x="253313" y="506466"/>
            <a:ext cx="8229600" cy="440100"/>
          </a:xfrm>
          <a:prstGeom prst="rect">
            <a:avLst/>
          </a:prstGeom>
          <a:noFill/>
          <a:ln>
            <a:noFill/>
          </a:ln>
        </p:spPr>
        <p:txBody>
          <a:bodyPr wrap="square" lIns="91375" tIns="45675" rIns="91375" bIns="45675" anchor="t" anchorCtr="0">
            <a:noAutofit/>
          </a:bodyPr>
          <a:lstStyle/>
          <a:p>
            <a:pPr marL="0" marR="0" lvl="0" indent="-38100" algn="l" rtl="0">
              <a:spcBef>
                <a:spcPts val="0"/>
              </a:spcBef>
              <a:spcAft>
                <a:spcPts val="0"/>
              </a:spcAft>
              <a:buClr>
                <a:srgbClr val="428BE3"/>
              </a:buClr>
              <a:buSzPct val="25000"/>
              <a:buFont typeface="Century Gothic"/>
              <a:buNone/>
            </a:pPr>
            <a:r>
              <a:rPr lang="en" sz="2400" b="1" i="0" u="none" strike="noStrike" cap="none">
                <a:solidFill>
                  <a:srgbClr val="428BE3"/>
                </a:solidFill>
                <a:latin typeface="Century Gothic"/>
                <a:ea typeface="Century Gothic"/>
                <a:cs typeface="Century Gothic"/>
                <a:sym typeface="Century Gothic"/>
              </a:rPr>
              <a:t>Student Feedback</a:t>
            </a:r>
          </a:p>
        </p:txBody>
      </p:sp>
      <p:sp>
        <p:nvSpPr>
          <p:cNvPr id="317" name="Shape 317"/>
          <p:cNvSpPr/>
          <p:nvPr/>
        </p:nvSpPr>
        <p:spPr>
          <a:xfrm>
            <a:off x="253325" y="1044125"/>
            <a:ext cx="8699100" cy="3501900"/>
          </a:xfrm>
          <a:prstGeom prst="rect">
            <a:avLst/>
          </a:prstGeom>
          <a:noFill/>
          <a:ln>
            <a:noFill/>
          </a:ln>
        </p:spPr>
        <p:txBody>
          <a:bodyPr wrap="square" lIns="91425" tIns="45700" rIns="91425" bIns="45700" anchor="t" anchorCtr="0">
            <a:noAutofit/>
          </a:bodyPr>
          <a:lstStyle/>
          <a:p>
            <a:pPr marL="457200" marR="0" lvl="0" indent="-355600" algn="l" rtl="0">
              <a:lnSpc>
                <a:spcPct val="100000"/>
              </a:lnSpc>
              <a:spcBef>
                <a:spcPts val="0"/>
              </a:spcBef>
              <a:spcAft>
                <a:spcPts val="0"/>
              </a:spcAft>
              <a:buClr>
                <a:schemeClr val="dk1"/>
              </a:buClr>
              <a:buSzPct val="100000"/>
              <a:buFont typeface="Calibri"/>
              <a:buChar char="●"/>
            </a:pPr>
            <a:r>
              <a:rPr lang="en" sz="2000">
                <a:solidFill>
                  <a:schemeClr val="dk1"/>
                </a:solidFill>
                <a:latin typeface="Calibri"/>
                <a:ea typeface="Calibri"/>
                <a:cs typeface="Calibri"/>
                <a:sym typeface="Calibri"/>
              </a:rPr>
              <a:t>When we describe each neighborhood, we need to make sure not to blame the residents, but instead understand the broken pieces of the system.</a:t>
            </a:r>
          </a:p>
          <a:p>
            <a:pPr marL="457200" marR="0" lvl="0" indent="-355600" algn="l" rtl="0">
              <a:lnSpc>
                <a:spcPct val="100000"/>
              </a:lnSpc>
              <a:spcBef>
                <a:spcPts val="0"/>
              </a:spcBef>
              <a:spcAft>
                <a:spcPts val="0"/>
              </a:spcAft>
              <a:buClr>
                <a:schemeClr val="dk1"/>
              </a:buClr>
              <a:buSzPct val="100000"/>
              <a:buFont typeface="Calibri"/>
              <a:buChar char="●"/>
            </a:pPr>
            <a:r>
              <a:rPr lang="en" sz="2000">
                <a:solidFill>
                  <a:srgbClr val="222222"/>
                </a:solidFill>
                <a:latin typeface="Calibri"/>
                <a:ea typeface="Calibri"/>
                <a:cs typeface="Calibri"/>
                <a:sym typeface="Calibri"/>
              </a:rPr>
              <a:t>“Labeling” neighborhoods is not problematic if the purpose is to identify and provide the resources they need.</a:t>
            </a:r>
          </a:p>
          <a:p>
            <a:pPr marL="457200" marR="0" lvl="0" indent="-355600" algn="l" rtl="0">
              <a:lnSpc>
                <a:spcPct val="100000"/>
              </a:lnSpc>
              <a:spcBef>
                <a:spcPts val="0"/>
              </a:spcBef>
              <a:spcAft>
                <a:spcPts val="0"/>
              </a:spcAft>
              <a:buClr>
                <a:schemeClr val="dk1"/>
              </a:buClr>
              <a:buSzPct val="100000"/>
              <a:buFont typeface="Calibri"/>
              <a:buChar char="●"/>
            </a:pPr>
            <a:r>
              <a:rPr lang="en" sz="2000">
                <a:solidFill>
                  <a:schemeClr val="dk1"/>
                </a:solidFill>
                <a:latin typeface="Calibri"/>
                <a:ea typeface="Calibri"/>
                <a:cs typeface="Calibri"/>
                <a:sym typeface="Calibri"/>
              </a:rPr>
              <a:t>Students hope that the Opportunity Index will be used to drive resources to students who need them most, such as those experiencing transportation. challenges, food deserts, trauma, and displacement due to gentrification. </a:t>
            </a:r>
          </a:p>
          <a:p>
            <a:pPr marL="457200" marR="0" lvl="0" indent="-349250" algn="l" rtl="0">
              <a:lnSpc>
                <a:spcPct val="100000"/>
              </a:lnSpc>
              <a:spcBef>
                <a:spcPts val="0"/>
              </a:spcBef>
              <a:spcAft>
                <a:spcPts val="0"/>
              </a:spcAft>
              <a:buClr>
                <a:schemeClr val="dk1"/>
              </a:buClr>
              <a:buSzPct val="95000"/>
              <a:buFont typeface="Calibri"/>
              <a:buChar char="●"/>
            </a:pPr>
            <a:r>
              <a:rPr lang="en" sz="2000">
                <a:solidFill>
                  <a:schemeClr val="dk1"/>
                </a:solidFill>
                <a:latin typeface="Calibri"/>
                <a:ea typeface="Calibri"/>
                <a:cs typeface="Calibri"/>
                <a:sym typeface="Calibri"/>
              </a:rPr>
              <a:t>The Index should be recalculated annually to account for population shifts (e.g. if a school had an influx in students from Puerto Rico the previous year, the Index number should change).</a:t>
            </a:r>
            <a:r>
              <a:rPr lang="en" sz="1800" i="1">
                <a:solidFill>
                  <a:schemeClr val="dk1"/>
                </a:solidFill>
                <a:latin typeface="Calibri"/>
                <a:ea typeface="Calibri"/>
                <a:cs typeface="Calibri"/>
                <a:sym typeface="Calibri"/>
              </a:rPr>
              <a:t/>
            </a:r>
            <a:br>
              <a:rPr lang="en" sz="1800" i="1">
                <a:solidFill>
                  <a:schemeClr val="dk1"/>
                </a:solidFill>
                <a:latin typeface="Calibri"/>
                <a:ea typeface="Calibri"/>
                <a:cs typeface="Calibri"/>
                <a:sym typeface="Calibri"/>
              </a:rPr>
            </a:br>
            <a:endParaRPr lang="en" sz="1800" i="1">
              <a:solidFill>
                <a:schemeClr val="dk1"/>
              </a:solidFill>
              <a:latin typeface="Calibri"/>
              <a:ea typeface="Calibri"/>
              <a:cs typeface="Calibri"/>
              <a:sym typeface="Calibri"/>
            </a:endParaRPr>
          </a:p>
        </p:txBody>
      </p:sp>
      <p:sp>
        <p:nvSpPr>
          <p:cNvPr id="318" name="Shape 318"/>
          <p:cNvSpPr txBox="1"/>
          <p:nvPr/>
        </p:nvSpPr>
        <p:spPr>
          <a:xfrm>
            <a:off x="358200" y="4404875"/>
            <a:ext cx="8427600" cy="362400"/>
          </a:xfrm>
          <a:prstGeom prst="rect">
            <a:avLst/>
          </a:prstGeom>
          <a:noFill/>
          <a:ln>
            <a:noFill/>
          </a:ln>
        </p:spPr>
        <p:txBody>
          <a:bodyPr wrap="square" lIns="91425" tIns="91425" rIns="91425" bIns="91425" anchor="t" anchorCtr="0">
            <a:noAutofit/>
          </a:bodyPr>
          <a:lstStyle/>
          <a:p>
            <a:pPr lvl="0" algn="ctr" rtl="0">
              <a:spcBef>
                <a:spcPts val="0"/>
              </a:spcBef>
              <a:buNone/>
            </a:pPr>
            <a:r>
              <a:rPr lang="en" sz="1900" i="1">
                <a:latin typeface="Calibri"/>
                <a:ea typeface="Calibri"/>
                <a:cs typeface="Calibri"/>
                <a:sym typeface="Calibri"/>
              </a:rPr>
              <a:t>*</a:t>
            </a:r>
            <a:r>
              <a:rPr lang="en" i="1">
                <a:latin typeface="Calibri"/>
                <a:ea typeface="Calibri"/>
                <a:cs typeface="Calibri"/>
                <a:sym typeface="Calibri"/>
              </a:rPr>
              <a:t>feedback was gathered from BSAC students during their weekly meeting held 11/6/17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sldNum" idx="12"/>
          </p:nvPr>
        </p:nvSpPr>
        <p:spPr>
          <a:xfrm>
            <a:off x="6553200" y="4767263"/>
            <a:ext cx="2133600" cy="273900"/>
          </a:xfrm>
          <a:prstGeom prst="rect">
            <a:avLst/>
          </a:prstGeom>
          <a:noFill/>
          <a:ln>
            <a:noFill/>
          </a:ln>
        </p:spPr>
        <p:txBody>
          <a:bodyPr wrap="square" lIns="91375" tIns="45675" rIns="91375" bIns="45675" anchor="ctr" anchorCtr="0">
            <a:noAutofit/>
          </a:bodyPr>
          <a:lstStyle/>
          <a:p>
            <a:pPr marL="0" marR="0" lvl="0" indent="-19050" algn="r" rtl="0">
              <a:spcBef>
                <a:spcPts val="0"/>
              </a:spcBef>
              <a:spcAft>
                <a:spcPts val="0"/>
              </a:spcAft>
              <a:buClr>
                <a:srgbClr val="898989"/>
              </a:buClr>
              <a:buSzPct val="25000"/>
              <a:buFont typeface="Calibri"/>
              <a:buNone/>
            </a:pPr>
            <a:fld id="{00000000-1234-1234-1234-123412341234}" type="slidenum">
              <a:rPr lang="en" sz="1200" b="0" i="0" u="none" strike="noStrike" cap="none">
                <a:solidFill>
                  <a:srgbClr val="898989"/>
                </a:solidFill>
                <a:latin typeface="Calibri"/>
                <a:ea typeface="Calibri"/>
                <a:cs typeface="Calibri"/>
                <a:sym typeface="Calibri"/>
              </a:rPr>
              <a:t>21</a:t>
            </a:fld>
            <a:endParaRPr lang="en" sz="1200" b="0" i="0" u="none" strike="noStrike" cap="none">
              <a:solidFill>
                <a:srgbClr val="898989"/>
              </a:solidFill>
              <a:latin typeface="Calibri"/>
              <a:ea typeface="Calibri"/>
              <a:cs typeface="Calibri"/>
              <a:sym typeface="Calibri"/>
            </a:endParaRPr>
          </a:p>
        </p:txBody>
      </p:sp>
      <p:sp>
        <p:nvSpPr>
          <p:cNvPr id="325" name="Shape 325"/>
          <p:cNvSpPr txBox="1">
            <a:spLocks noGrp="1"/>
          </p:cNvSpPr>
          <p:nvPr>
            <p:ph type="title"/>
          </p:nvPr>
        </p:nvSpPr>
        <p:spPr>
          <a:xfrm>
            <a:off x="253313" y="506466"/>
            <a:ext cx="8229600" cy="440100"/>
          </a:xfrm>
          <a:prstGeom prst="rect">
            <a:avLst/>
          </a:prstGeom>
          <a:noFill/>
          <a:ln>
            <a:noFill/>
          </a:ln>
        </p:spPr>
        <p:txBody>
          <a:bodyPr wrap="square" lIns="91375" tIns="45675" rIns="91375" bIns="45675" anchor="t" anchorCtr="0">
            <a:noAutofit/>
          </a:bodyPr>
          <a:lstStyle/>
          <a:p>
            <a:pPr marL="0" marR="0" lvl="0" indent="-38100" algn="l" rtl="0">
              <a:spcBef>
                <a:spcPts val="0"/>
              </a:spcBef>
              <a:spcAft>
                <a:spcPts val="0"/>
              </a:spcAft>
              <a:buClr>
                <a:srgbClr val="428BE3"/>
              </a:buClr>
              <a:buSzPct val="25000"/>
              <a:buFont typeface="Century Gothic"/>
              <a:buNone/>
            </a:pPr>
            <a:r>
              <a:rPr lang="en" sz="2400" b="1" i="0" u="none" strike="noStrike" cap="none">
                <a:solidFill>
                  <a:srgbClr val="428BE3"/>
                </a:solidFill>
                <a:latin typeface="Century Gothic"/>
                <a:ea typeface="Century Gothic"/>
                <a:cs typeface="Century Gothic"/>
                <a:sym typeface="Century Gothic"/>
              </a:rPr>
              <a:t>School Leader Feedback</a:t>
            </a:r>
          </a:p>
        </p:txBody>
      </p:sp>
      <p:sp>
        <p:nvSpPr>
          <p:cNvPr id="326" name="Shape 326"/>
          <p:cNvSpPr/>
          <p:nvPr/>
        </p:nvSpPr>
        <p:spPr>
          <a:xfrm>
            <a:off x="401250" y="1068500"/>
            <a:ext cx="8341500" cy="3380100"/>
          </a:xfrm>
          <a:prstGeom prst="rect">
            <a:avLst/>
          </a:prstGeom>
          <a:noFill/>
          <a:ln>
            <a:noFill/>
          </a:ln>
        </p:spPr>
        <p:txBody>
          <a:bodyPr wrap="square" lIns="91425" tIns="45700" rIns="91425" bIns="45700" anchor="t" anchorCtr="0">
            <a:noAutofit/>
          </a:bodyPr>
          <a:lstStyle/>
          <a:p>
            <a:pPr marL="457200" lvl="0" indent="-349250" rtl="0">
              <a:lnSpc>
                <a:spcPct val="115000"/>
              </a:lnSpc>
              <a:spcBef>
                <a:spcPts val="0"/>
              </a:spcBef>
              <a:buClr>
                <a:schemeClr val="dk1"/>
              </a:buClr>
              <a:buSzPct val="100000"/>
              <a:buFont typeface="Calibri"/>
              <a:buChar char="●"/>
            </a:pPr>
            <a:r>
              <a:rPr lang="en" sz="1900">
                <a:solidFill>
                  <a:schemeClr val="dk1"/>
                </a:solidFill>
                <a:latin typeface="Calibri"/>
                <a:ea typeface="Calibri"/>
                <a:cs typeface="Calibri"/>
                <a:sym typeface="Calibri"/>
              </a:rPr>
              <a:t>School leaders appreciated this step toward equity and coherence. While individuals may be happy or unhappy with the impact on their school’s resources, ultimately meeting students’ needs district-wide is the top priority.</a:t>
            </a:r>
          </a:p>
          <a:p>
            <a:pPr marL="457200" lvl="0" indent="-349250" rtl="0">
              <a:lnSpc>
                <a:spcPct val="115000"/>
              </a:lnSpc>
              <a:spcBef>
                <a:spcPts val="0"/>
              </a:spcBef>
              <a:buClr>
                <a:schemeClr val="dk1"/>
              </a:buClr>
              <a:buSzPct val="100000"/>
              <a:buFont typeface="Calibri"/>
              <a:buChar char="●"/>
            </a:pPr>
            <a:r>
              <a:rPr lang="en" sz="1900">
                <a:solidFill>
                  <a:schemeClr val="dk1"/>
                </a:solidFill>
                <a:latin typeface="Calibri"/>
                <a:ea typeface="Calibri"/>
                <a:cs typeface="Calibri"/>
                <a:sym typeface="Calibri"/>
              </a:rPr>
              <a:t>School leaders were thankful for the transparency in this process.</a:t>
            </a:r>
          </a:p>
          <a:p>
            <a:pPr marL="457200" lvl="0" indent="-349250" rtl="0">
              <a:lnSpc>
                <a:spcPct val="115000"/>
              </a:lnSpc>
              <a:spcBef>
                <a:spcPts val="0"/>
              </a:spcBef>
              <a:buClr>
                <a:schemeClr val="dk1"/>
              </a:buClr>
              <a:buSzPct val="100000"/>
              <a:buFont typeface="Calibri"/>
              <a:buChar char="●"/>
            </a:pPr>
            <a:r>
              <a:rPr lang="en" sz="1900">
                <a:solidFill>
                  <a:schemeClr val="dk1"/>
                </a:solidFill>
                <a:latin typeface="Calibri"/>
                <a:ea typeface="Calibri"/>
                <a:cs typeface="Calibri"/>
                <a:sym typeface="Calibri"/>
              </a:rPr>
              <a:t>If the Index is used to allocate resources, leaders want that information shared to coincide with the overall budget timeline, separate from probable org.</a:t>
            </a:r>
          </a:p>
          <a:p>
            <a:pPr marL="457200" lvl="0" indent="-349250" rtl="0">
              <a:lnSpc>
                <a:spcPct val="115000"/>
              </a:lnSpc>
              <a:spcBef>
                <a:spcPts val="0"/>
              </a:spcBef>
              <a:buClr>
                <a:schemeClr val="dk1"/>
              </a:buClr>
              <a:buSzPct val="100000"/>
              <a:buFont typeface="Calibri"/>
              <a:buChar char="●"/>
            </a:pPr>
            <a:r>
              <a:rPr lang="en" sz="1900">
                <a:solidFill>
                  <a:schemeClr val="dk1"/>
                </a:solidFill>
                <a:latin typeface="Calibri"/>
                <a:ea typeface="Calibri"/>
                <a:cs typeface="Calibri"/>
                <a:sym typeface="Calibri"/>
              </a:rPr>
              <a:t>School leaders wondered if the Index can accommodate nuances in their school populations, such as variances in the lower vs. upper grades.  </a:t>
            </a:r>
          </a:p>
          <a:p>
            <a:pPr lvl="0" rtl="0">
              <a:lnSpc>
                <a:spcPct val="115000"/>
              </a:lnSpc>
              <a:spcBef>
                <a:spcPts val="0"/>
              </a:spcBef>
              <a:buNone/>
            </a:pPr>
            <a:endParaRPr sz="1800">
              <a:solidFill>
                <a:schemeClr val="dk1"/>
              </a:solidFill>
              <a:latin typeface="Calibri"/>
              <a:ea typeface="Calibri"/>
              <a:cs typeface="Calibri"/>
              <a:sym typeface="Calibri"/>
            </a:endParaRPr>
          </a:p>
          <a:p>
            <a:pPr marL="0" marR="0" lvl="0" indent="0" algn="ctr" rtl="0">
              <a:spcBef>
                <a:spcPts val="0"/>
              </a:spcBef>
              <a:spcAft>
                <a:spcPts val="0"/>
              </a:spcAft>
              <a:buSzPct val="25000"/>
              <a:buNone/>
            </a:pPr>
            <a:r>
              <a:rPr lang="en" sz="1500" i="1">
                <a:solidFill>
                  <a:schemeClr val="dk1"/>
                </a:solidFill>
                <a:latin typeface="Calibri"/>
                <a:ea typeface="Calibri"/>
                <a:cs typeface="Calibri"/>
                <a:sym typeface="Calibri"/>
              </a:rPr>
              <a:t>*feedback was gathered over two sessions with school leaders hosted 11/9/17</a:t>
            </a:r>
          </a:p>
          <a:p>
            <a:pPr marL="0" marR="0" lvl="0" indent="0" algn="ctr" rtl="0">
              <a:spcBef>
                <a:spcPts val="0"/>
              </a:spcBef>
              <a:spcAft>
                <a:spcPts val="0"/>
              </a:spcAft>
              <a:buSzPct val="25000"/>
              <a:buNone/>
            </a:pPr>
            <a:endParaRPr sz="1500" i="1">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sldNum" idx="12"/>
          </p:nvPr>
        </p:nvSpPr>
        <p:spPr>
          <a:xfrm>
            <a:off x="6553200" y="4767263"/>
            <a:ext cx="2133600" cy="273900"/>
          </a:xfrm>
          <a:prstGeom prst="rect">
            <a:avLst/>
          </a:prstGeom>
          <a:noFill/>
          <a:ln>
            <a:noFill/>
          </a:ln>
        </p:spPr>
        <p:txBody>
          <a:bodyPr wrap="square" lIns="91375" tIns="45675" rIns="91375" bIns="45675" anchor="ctr" anchorCtr="0">
            <a:noAutofit/>
          </a:bodyPr>
          <a:lstStyle/>
          <a:p>
            <a:pPr marL="0" marR="0" lvl="0" indent="-19050" algn="r" rtl="0">
              <a:spcBef>
                <a:spcPts val="0"/>
              </a:spcBef>
              <a:spcAft>
                <a:spcPts val="0"/>
              </a:spcAft>
              <a:buClr>
                <a:srgbClr val="898989"/>
              </a:buClr>
              <a:buSzPct val="25000"/>
              <a:buFont typeface="Calibri"/>
              <a:buNone/>
            </a:pPr>
            <a:fld id="{00000000-1234-1234-1234-123412341234}" type="slidenum">
              <a:rPr lang="en" sz="1200" b="0" i="0" u="none" strike="noStrike" cap="none">
                <a:solidFill>
                  <a:srgbClr val="898989"/>
                </a:solidFill>
                <a:latin typeface="Calibri"/>
                <a:ea typeface="Calibri"/>
                <a:cs typeface="Calibri"/>
                <a:sym typeface="Calibri"/>
              </a:rPr>
              <a:t>22</a:t>
            </a:fld>
            <a:endParaRPr lang="en" sz="1200" b="0" i="0" u="none" strike="noStrike" cap="none">
              <a:solidFill>
                <a:srgbClr val="898989"/>
              </a:solidFill>
              <a:latin typeface="Calibri"/>
              <a:ea typeface="Calibri"/>
              <a:cs typeface="Calibri"/>
              <a:sym typeface="Calibri"/>
            </a:endParaRPr>
          </a:p>
        </p:txBody>
      </p:sp>
      <p:sp>
        <p:nvSpPr>
          <p:cNvPr id="333" name="Shape 333"/>
          <p:cNvSpPr txBox="1">
            <a:spLocks noGrp="1"/>
          </p:cNvSpPr>
          <p:nvPr>
            <p:ph type="title"/>
          </p:nvPr>
        </p:nvSpPr>
        <p:spPr>
          <a:xfrm>
            <a:off x="253313" y="506466"/>
            <a:ext cx="8229600" cy="440100"/>
          </a:xfrm>
          <a:prstGeom prst="rect">
            <a:avLst/>
          </a:prstGeom>
          <a:noFill/>
          <a:ln>
            <a:noFill/>
          </a:ln>
        </p:spPr>
        <p:txBody>
          <a:bodyPr wrap="square" lIns="91375" tIns="45675" rIns="91375" bIns="45675" anchor="t" anchorCtr="0">
            <a:noAutofit/>
          </a:bodyPr>
          <a:lstStyle/>
          <a:p>
            <a:pPr marL="0" marR="0" lvl="0" indent="-38100" algn="l" rtl="0">
              <a:spcBef>
                <a:spcPts val="0"/>
              </a:spcBef>
              <a:spcAft>
                <a:spcPts val="0"/>
              </a:spcAft>
              <a:buClr>
                <a:srgbClr val="428BE3"/>
              </a:buClr>
              <a:buSzPct val="25000"/>
              <a:buFont typeface="Century Gothic"/>
              <a:buNone/>
            </a:pPr>
            <a:r>
              <a:rPr lang="en" sz="2400"/>
              <a:t>Family</a:t>
            </a:r>
            <a:r>
              <a:rPr lang="en" sz="2400" b="1" i="0" u="none" strike="noStrike" cap="none">
                <a:solidFill>
                  <a:srgbClr val="428BE3"/>
                </a:solidFill>
                <a:latin typeface="Century Gothic"/>
                <a:ea typeface="Century Gothic"/>
                <a:cs typeface="Century Gothic"/>
                <a:sym typeface="Century Gothic"/>
              </a:rPr>
              <a:t> Feedback</a:t>
            </a:r>
          </a:p>
        </p:txBody>
      </p:sp>
      <p:sp>
        <p:nvSpPr>
          <p:cNvPr id="334" name="Shape 334"/>
          <p:cNvSpPr/>
          <p:nvPr/>
        </p:nvSpPr>
        <p:spPr>
          <a:xfrm>
            <a:off x="401250" y="1089450"/>
            <a:ext cx="8341500" cy="3359100"/>
          </a:xfrm>
          <a:prstGeom prst="rect">
            <a:avLst/>
          </a:prstGeom>
          <a:noFill/>
          <a:ln>
            <a:noFill/>
          </a:ln>
        </p:spPr>
        <p:txBody>
          <a:bodyPr wrap="square" lIns="91425" tIns="45700" rIns="91425" bIns="45700" anchor="t" anchorCtr="0">
            <a:noAutofit/>
          </a:bodyPr>
          <a:lstStyle/>
          <a:p>
            <a:pPr marL="457200" lvl="0" indent="-361950" rtl="0">
              <a:lnSpc>
                <a:spcPct val="115000"/>
              </a:lnSpc>
              <a:spcBef>
                <a:spcPts val="0"/>
              </a:spcBef>
              <a:spcAft>
                <a:spcPts val="1000"/>
              </a:spcAft>
              <a:buClr>
                <a:schemeClr val="dk1"/>
              </a:buClr>
              <a:buSzPct val="100000"/>
              <a:buFont typeface="Calibri"/>
              <a:buChar char="●"/>
            </a:pPr>
            <a:r>
              <a:rPr lang="en" sz="2100">
                <a:solidFill>
                  <a:schemeClr val="dk1"/>
                </a:solidFill>
                <a:latin typeface="Calibri"/>
                <a:ea typeface="Calibri"/>
                <a:cs typeface="Calibri"/>
                <a:sym typeface="Calibri"/>
              </a:rPr>
              <a:t>Parents included on the Partnership Portfolio Review committee have received an overview and responded positively</a:t>
            </a:r>
          </a:p>
          <a:p>
            <a:pPr marL="457200" lvl="0" indent="-361950" rtl="0">
              <a:lnSpc>
                <a:spcPct val="115000"/>
              </a:lnSpc>
              <a:spcBef>
                <a:spcPts val="0"/>
              </a:spcBef>
              <a:buClr>
                <a:schemeClr val="dk1"/>
              </a:buClr>
              <a:buSzPct val="100000"/>
              <a:buFont typeface="Calibri"/>
              <a:buChar char="●"/>
            </a:pPr>
            <a:r>
              <a:rPr lang="en" sz="2100">
                <a:solidFill>
                  <a:schemeClr val="dk1"/>
                </a:solidFill>
                <a:latin typeface="Calibri"/>
                <a:ea typeface="Calibri"/>
                <a:cs typeface="Calibri"/>
                <a:sym typeface="Calibri"/>
              </a:rPr>
              <a:t>Upcoming Meetings</a:t>
            </a:r>
          </a:p>
          <a:p>
            <a:pPr marL="914400" lvl="1" indent="-361950" rtl="0">
              <a:lnSpc>
                <a:spcPct val="115000"/>
              </a:lnSpc>
              <a:spcBef>
                <a:spcPts val="0"/>
              </a:spcBef>
              <a:buClr>
                <a:schemeClr val="dk1"/>
              </a:buClr>
              <a:buSzPct val="100000"/>
              <a:buFont typeface="Calibri"/>
              <a:buChar char="○"/>
            </a:pPr>
            <a:r>
              <a:rPr lang="en" sz="2100">
                <a:solidFill>
                  <a:schemeClr val="dk1"/>
                </a:solidFill>
                <a:latin typeface="Calibri"/>
                <a:ea typeface="Calibri"/>
                <a:cs typeface="Calibri"/>
                <a:sym typeface="Calibri"/>
              </a:rPr>
              <a:t>Joint meeting with the boards and membership of CPC, DELAC and SpedPAC (11/30) and invite all SPC and SSC parent reps</a:t>
            </a:r>
          </a:p>
          <a:p>
            <a:pPr marL="914400" lvl="1" indent="-361950" rtl="0">
              <a:lnSpc>
                <a:spcPct val="115000"/>
              </a:lnSpc>
              <a:spcBef>
                <a:spcPts val="0"/>
              </a:spcBef>
              <a:buClr>
                <a:schemeClr val="dk1"/>
              </a:buClr>
              <a:buSzPct val="100000"/>
              <a:buFont typeface="Calibri"/>
              <a:buChar char="○"/>
            </a:pPr>
            <a:r>
              <a:rPr lang="en" sz="2100">
                <a:solidFill>
                  <a:schemeClr val="dk1"/>
                </a:solidFill>
                <a:latin typeface="Calibri"/>
                <a:ea typeface="Calibri"/>
                <a:cs typeface="Calibri"/>
                <a:sym typeface="Calibri"/>
              </a:rPr>
              <a:t>Host a district-wide opportunity for other Boston parent groups including Phenomenal Moms, Mass Parents United, Project Right and CPLAN</a:t>
            </a:r>
          </a:p>
          <a:p>
            <a:pPr marL="0" marR="0" lvl="0" indent="0" algn="ctr" rtl="0">
              <a:spcBef>
                <a:spcPts val="0"/>
              </a:spcBef>
              <a:spcAft>
                <a:spcPts val="0"/>
              </a:spcAft>
              <a:buSzPct val="25000"/>
              <a:buNone/>
            </a:pPr>
            <a:endParaRPr sz="1800" i="1">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p:nvPr/>
        </p:nvSpPr>
        <p:spPr>
          <a:xfrm>
            <a:off x="470325" y="3490675"/>
            <a:ext cx="7485000" cy="480300"/>
          </a:xfrm>
          <a:prstGeom prst="rect">
            <a:avLst/>
          </a:prstGeom>
          <a:solidFill>
            <a:srgbClr val="CFE2F3"/>
          </a:solidFill>
          <a:ln>
            <a:noFill/>
          </a:ln>
        </p:spPr>
        <p:txBody>
          <a:bodyPr wrap="square" lIns="91425" tIns="91425" rIns="91425" bIns="91425" anchor="ctr" anchorCtr="0">
            <a:noAutofit/>
          </a:bodyPr>
          <a:lstStyle/>
          <a:p>
            <a:pPr lvl="0">
              <a:spcBef>
                <a:spcPts val="0"/>
              </a:spcBef>
              <a:buNone/>
            </a:pPr>
            <a:endParaRPr/>
          </a:p>
        </p:txBody>
      </p:sp>
      <p:sp>
        <p:nvSpPr>
          <p:cNvPr id="341" name="Shape 341"/>
          <p:cNvSpPr txBox="1">
            <a:spLocks noGrp="1"/>
          </p:cNvSpPr>
          <p:nvPr>
            <p:ph type="body" idx="1"/>
          </p:nvPr>
        </p:nvSpPr>
        <p:spPr>
          <a:xfrm>
            <a:off x="457200" y="1200150"/>
            <a:ext cx="8229600" cy="3408600"/>
          </a:xfrm>
          <a:prstGeom prst="rect">
            <a:avLst/>
          </a:prstGeom>
          <a:noFill/>
          <a:ln>
            <a:noFill/>
          </a:ln>
        </p:spPr>
        <p:txBody>
          <a:bodyPr wrap="square" lIns="91375" tIns="45675" rIns="91375" bIns="45675" anchor="t" anchorCtr="0">
            <a:noAutofit/>
          </a:bodyPr>
          <a:lstStyle/>
          <a:p>
            <a:pPr marL="457200" marR="0" lvl="0" indent="-431800" algn="l" rtl="0">
              <a:lnSpc>
                <a:spcPct val="115000"/>
              </a:lnSpc>
              <a:spcBef>
                <a:spcPts val="0"/>
              </a:spcBef>
              <a:spcAft>
                <a:spcPts val="0"/>
              </a:spcAft>
              <a:buSzPct val="100000"/>
            </a:pPr>
            <a:r>
              <a:rPr lang="en"/>
              <a:t>Why do we need an Opportunity Index? </a:t>
            </a:r>
          </a:p>
          <a:p>
            <a:pPr marL="457200" marR="0" lvl="0" indent="-431800" algn="l" rtl="0">
              <a:lnSpc>
                <a:spcPct val="115000"/>
              </a:lnSpc>
              <a:spcBef>
                <a:spcPts val="0"/>
              </a:spcBef>
              <a:spcAft>
                <a:spcPts val="0"/>
              </a:spcAft>
              <a:buSzPct val="100000"/>
            </a:pPr>
            <a:r>
              <a:rPr lang="en"/>
              <a:t>What is an Opportunity Index?</a:t>
            </a:r>
          </a:p>
          <a:p>
            <a:pPr marL="457200" marR="0" lvl="0" indent="-431800" algn="l" rtl="0">
              <a:lnSpc>
                <a:spcPct val="115000"/>
              </a:lnSpc>
              <a:spcBef>
                <a:spcPts val="0"/>
              </a:spcBef>
              <a:spcAft>
                <a:spcPts val="0"/>
              </a:spcAft>
              <a:buSzPct val="100000"/>
            </a:pPr>
            <a:r>
              <a:rPr lang="en"/>
              <a:t>How do we ensure the right messaging? </a:t>
            </a:r>
          </a:p>
          <a:p>
            <a:pPr marL="457200" marR="0" lvl="0" indent="-431800" algn="l" rtl="0">
              <a:lnSpc>
                <a:spcPct val="115000"/>
              </a:lnSpc>
              <a:spcBef>
                <a:spcPts val="0"/>
              </a:spcBef>
              <a:spcAft>
                <a:spcPts val="0"/>
              </a:spcAft>
              <a:buSzPct val="100000"/>
            </a:pPr>
            <a:r>
              <a:rPr lang="en"/>
              <a:t>Who have we engaged for input?</a:t>
            </a:r>
          </a:p>
          <a:p>
            <a:pPr marL="457200" marR="0" lvl="0" indent="-431800" algn="l" rtl="0">
              <a:lnSpc>
                <a:spcPct val="115000"/>
              </a:lnSpc>
              <a:spcBef>
                <a:spcPts val="0"/>
              </a:spcBef>
              <a:spcAft>
                <a:spcPts val="0"/>
              </a:spcAft>
              <a:buSzPct val="100000"/>
            </a:pPr>
            <a:r>
              <a:rPr lang="en"/>
              <a:t>How might the Index be applied? </a:t>
            </a:r>
          </a:p>
        </p:txBody>
      </p:sp>
      <p:sp>
        <p:nvSpPr>
          <p:cNvPr id="342" name="Shape 342"/>
          <p:cNvSpPr txBox="1">
            <a:spLocks noGrp="1"/>
          </p:cNvSpPr>
          <p:nvPr>
            <p:ph type="title"/>
          </p:nvPr>
        </p:nvSpPr>
        <p:spPr>
          <a:xfrm>
            <a:off x="253313" y="443482"/>
            <a:ext cx="8229600" cy="440100"/>
          </a:xfrm>
          <a:prstGeom prst="rect">
            <a:avLst/>
          </a:prstGeom>
          <a:noFill/>
          <a:ln>
            <a:noFill/>
          </a:ln>
        </p:spPr>
        <p:txBody>
          <a:bodyPr wrap="square" lIns="91375" tIns="45675" rIns="91375" bIns="45675" anchor="t" anchorCtr="0">
            <a:noAutofit/>
          </a:bodyPr>
          <a:lstStyle/>
          <a:p>
            <a:pPr marL="0" marR="0" lvl="0" indent="-38100" algn="l" rtl="0">
              <a:spcBef>
                <a:spcPts val="0"/>
              </a:spcBef>
              <a:spcAft>
                <a:spcPts val="0"/>
              </a:spcAft>
              <a:buClr>
                <a:srgbClr val="428BE3"/>
              </a:buClr>
              <a:buSzPct val="25000"/>
              <a:buFont typeface="Century Gothic"/>
              <a:buNone/>
            </a:pPr>
            <a:r>
              <a:rPr lang="en" sz="2400"/>
              <a:t>Contents</a:t>
            </a:r>
          </a:p>
        </p:txBody>
      </p:sp>
      <p:sp>
        <p:nvSpPr>
          <p:cNvPr id="343" name="Shape 343"/>
          <p:cNvSpPr txBox="1">
            <a:spLocks noGrp="1"/>
          </p:cNvSpPr>
          <p:nvPr>
            <p:ph type="sldNum" idx="12"/>
          </p:nvPr>
        </p:nvSpPr>
        <p:spPr>
          <a:xfrm>
            <a:off x="6553200" y="4767263"/>
            <a:ext cx="2133600" cy="273900"/>
          </a:xfrm>
          <a:prstGeom prst="rect">
            <a:avLst/>
          </a:prstGeom>
          <a:noFill/>
          <a:ln>
            <a:noFill/>
          </a:ln>
        </p:spPr>
        <p:txBody>
          <a:bodyPr wrap="square" lIns="91375" tIns="45675" rIns="91375" bIns="45675" anchor="ctr" anchorCtr="0">
            <a:noAutofit/>
          </a:bodyPr>
          <a:lstStyle/>
          <a:p>
            <a:pPr marL="0" marR="0" lvl="0" indent="-19050" algn="r" rtl="0">
              <a:spcBef>
                <a:spcPts val="0"/>
              </a:spcBef>
              <a:spcAft>
                <a:spcPts val="0"/>
              </a:spcAft>
              <a:buClr>
                <a:srgbClr val="898989"/>
              </a:buClr>
              <a:buSzPct val="25000"/>
              <a:buFont typeface="Calibri"/>
              <a:buNone/>
            </a:pPr>
            <a:fld id="{00000000-1234-1234-1234-123412341234}" type="slidenum">
              <a:rPr lang="en" sz="1200" b="0" i="0" u="none" strike="noStrike" cap="none">
                <a:solidFill>
                  <a:srgbClr val="898989"/>
                </a:solidFill>
                <a:latin typeface="Calibri"/>
                <a:ea typeface="Calibri"/>
                <a:cs typeface="Calibri"/>
                <a:sym typeface="Calibri"/>
              </a:rPr>
              <a:t>23</a:t>
            </a:fld>
            <a:endParaRPr lang="en" sz="1200" b="0" i="0" u="none" strike="noStrike" cap="none">
              <a:solidFill>
                <a:srgbClr val="898989"/>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253313" y="443482"/>
            <a:ext cx="8229600" cy="440100"/>
          </a:xfrm>
          <a:prstGeom prst="rect">
            <a:avLst/>
          </a:prstGeom>
        </p:spPr>
        <p:txBody>
          <a:bodyPr wrap="square" lIns="91425" tIns="91425" rIns="91425" bIns="91425" anchor="t" anchorCtr="0">
            <a:noAutofit/>
          </a:bodyPr>
          <a:lstStyle/>
          <a:p>
            <a:pPr lvl="0">
              <a:spcBef>
                <a:spcPts val="0"/>
              </a:spcBef>
              <a:buNone/>
            </a:pPr>
            <a:r>
              <a:rPr lang="en"/>
              <a:t>Initial Application: School Partnership Funds</a:t>
            </a:r>
          </a:p>
        </p:txBody>
      </p:sp>
      <p:sp>
        <p:nvSpPr>
          <p:cNvPr id="349" name="Shape 349"/>
          <p:cNvSpPr txBox="1">
            <a:spLocks noGrp="1"/>
          </p:cNvSpPr>
          <p:nvPr>
            <p:ph type="body" idx="1"/>
          </p:nvPr>
        </p:nvSpPr>
        <p:spPr>
          <a:xfrm>
            <a:off x="457200" y="1200150"/>
            <a:ext cx="8229600" cy="3394500"/>
          </a:xfrm>
          <a:prstGeom prst="rect">
            <a:avLst/>
          </a:prstGeom>
        </p:spPr>
        <p:txBody>
          <a:bodyPr wrap="square" lIns="91425" tIns="91425" rIns="91425" bIns="91425" anchor="t" anchorCtr="0">
            <a:noAutofit/>
          </a:bodyPr>
          <a:lstStyle/>
          <a:p>
            <a:pPr marL="457200" lvl="0" indent="-342900" rtl="0">
              <a:lnSpc>
                <a:spcPct val="115000"/>
              </a:lnSpc>
              <a:spcBef>
                <a:spcPts val="0"/>
              </a:spcBef>
              <a:spcAft>
                <a:spcPts val="0"/>
              </a:spcAft>
              <a:buSzPct val="100000"/>
            </a:pPr>
            <a:r>
              <a:rPr lang="en" sz="1800"/>
              <a:t>Currently, $6.7M of partnership funding goes directly to a total of 14 external partners to serve BPS schools. </a:t>
            </a:r>
          </a:p>
          <a:p>
            <a:pPr marL="457200" lvl="0" indent="-342900" rtl="0">
              <a:lnSpc>
                <a:spcPct val="115000"/>
              </a:lnSpc>
              <a:spcBef>
                <a:spcPts val="0"/>
              </a:spcBef>
              <a:spcAft>
                <a:spcPts val="0"/>
              </a:spcAft>
              <a:buSzPct val="100000"/>
            </a:pPr>
            <a:r>
              <a:rPr lang="en" sz="1800"/>
              <a:t>We propose using the Opportunity Index to equitably reallocate the majority of these Partnership Funds directly to a subset of schools. (This will represent &lt;1% of overall school funding.)</a:t>
            </a:r>
          </a:p>
          <a:p>
            <a:pPr marL="457200" lvl="0" indent="-342900" rtl="0">
              <a:lnSpc>
                <a:spcPct val="115000"/>
              </a:lnSpc>
              <a:spcBef>
                <a:spcPts val="0"/>
              </a:spcBef>
              <a:spcAft>
                <a:spcPts val="0"/>
              </a:spcAft>
              <a:buSzPct val="100000"/>
            </a:pPr>
            <a:r>
              <a:rPr lang="en" sz="1800"/>
              <a:t>This shift will empower schools -- as the unit of change -- to make their own partnership funding decisions based upon which partner(s) best meet the needs and priorities of their school community.</a:t>
            </a:r>
          </a:p>
          <a:p>
            <a:pPr marL="457200" lvl="0" indent="-342900" rtl="0">
              <a:lnSpc>
                <a:spcPct val="115000"/>
              </a:lnSpc>
              <a:spcBef>
                <a:spcPts val="0"/>
              </a:spcBef>
              <a:buSzPct val="100000"/>
            </a:pPr>
            <a:r>
              <a:rPr lang="en" sz="1800"/>
              <a:t>Central office will provide schools with ongoing supports to make informed, data-driven partnership selections.  For example, all schools will receive the Opportunity Portfolio: a menu of pre-vetted, high quality partner opportunities.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p:nvPr/>
        </p:nvSpPr>
        <p:spPr>
          <a:xfrm>
            <a:off x="520550" y="1803125"/>
            <a:ext cx="8073000" cy="1309500"/>
          </a:xfrm>
          <a:prstGeom prst="rect">
            <a:avLst/>
          </a:prstGeom>
          <a:noFill/>
          <a:ln>
            <a:noFill/>
          </a:ln>
        </p:spPr>
        <p:txBody>
          <a:bodyPr wrap="square" lIns="91425" tIns="45700" rIns="91425" bIns="45700" anchor="t" anchorCtr="0">
            <a:noAutofit/>
          </a:bodyPr>
          <a:lstStyle/>
          <a:p>
            <a:pPr marL="457200" lvl="0" indent="-355600" rtl="0">
              <a:lnSpc>
                <a:spcPct val="115000"/>
              </a:lnSpc>
              <a:spcBef>
                <a:spcPts val="0"/>
              </a:spcBef>
              <a:spcAft>
                <a:spcPts val="0"/>
              </a:spcAft>
              <a:buClr>
                <a:schemeClr val="dk1"/>
              </a:buClr>
              <a:buSzPct val="100000"/>
              <a:buFont typeface="Calibri"/>
              <a:buChar char="●"/>
            </a:pPr>
            <a:r>
              <a:rPr lang="en" sz="2000">
                <a:solidFill>
                  <a:schemeClr val="dk1"/>
                </a:solidFill>
                <a:latin typeface="Calibri"/>
                <a:ea typeface="Calibri"/>
                <a:cs typeface="Calibri"/>
                <a:sym typeface="Calibri"/>
              </a:rPr>
              <a:t>Prioritizing sites for grant-funded Restorative Justice program</a:t>
            </a:r>
          </a:p>
          <a:p>
            <a:pPr marL="457200" lvl="0" indent="-355600" rtl="0">
              <a:lnSpc>
                <a:spcPct val="115000"/>
              </a:lnSpc>
              <a:spcBef>
                <a:spcPts val="0"/>
              </a:spcBef>
              <a:spcAft>
                <a:spcPts val="0"/>
              </a:spcAft>
              <a:buClr>
                <a:schemeClr val="dk1"/>
              </a:buClr>
              <a:buSzPct val="100000"/>
              <a:buFont typeface="Calibri"/>
              <a:buChar char="●"/>
            </a:pPr>
            <a:r>
              <a:rPr lang="en" sz="2000">
                <a:solidFill>
                  <a:schemeClr val="dk1"/>
                </a:solidFill>
                <a:latin typeface="Calibri"/>
                <a:ea typeface="Calibri"/>
                <a:cs typeface="Calibri"/>
                <a:sym typeface="Calibri"/>
              </a:rPr>
              <a:t>Summer school program placement </a:t>
            </a:r>
          </a:p>
          <a:p>
            <a:pPr marL="457200" lvl="0" indent="-355600" rtl="0">
              <a:lnSpc>
                <a:spcPct val="115000"/>
              </a:lnSpc>
              <a:spcBef>
                <a:spcPts val="0"/>
              </a:spcBef>
              <a:buClr>
                <a:schemeClr val="dk1"/>
              </a:buClr>
              <a:buSzPct val="100000"/>
              <a:buFont typeface="Calibri"/>
              <a:buChar char="●"/>
            </a:pPr>
            <a:r>
              <a:rPr lang="en" sz="2000">
                <a:solidFill>
                  <a:schemeClr val="dk1"/>
                </a:solidFill>
                <a:latin typeface="Calibri"/>
                <a:ea typeface="Calibri"/>
                <a:cs typeface="Calibri"/>
                <a:sym typeface="Calibri"/>
              </a:rPr>
              <a:t>Exam School Initiative seats </a:t>
            </a:r>
          </a:p>
          <a:p>
            <a:pPr lvl="0" rtl="0">
              <a:lnSpc>
                <a:spcPct val="115000"/>
              </a:lnSpc>
              <a:spcBef>
                <a:spcPts val="0"/>
              </a:spcBef>
              <a:buNone/>
            </a:pPr>
            <a:endParaRPr sz="2000">
              <a:solidFill>
                <a:schemeClr val="dk1"/>
              </a:solidFill>
              <a:latin typeface="Calibri"/>
              <a:ea typeface="Calibri"/>
              <a:cs typeface="Calibri"/>
              <a:sym typeface="Calibri"/>
            </a:endParaRPr>
          </a:p>
        </p:txBody>
      </p:sp>
      <p:sp>
        <p:nvSpPr>
          <p:cNvPr id="356" name="Shape 356"/>
          <p:cNvSpPr txBox="1">
            <a:spLocks noGrp="1"/>
          </p:cNvSpPr>
          <p:nvPr>
            <p:ph type="sldNum" idx="12"/>
          </p:nvPr>
        </p:nvSpPr>
        <p:spPr>
          <a:xfrm>
            <a:off x="6553200" y="4767263"/>
            <a:ext cx="2133600" cy="273900"/>
          </a:xfrm>
          <a:prstGeom prst="rect">
            <a:avLst/>
          </a:prstGeom>
          <a:noFill/>
          <a:ln>
            <a:noFill/>
          </a:ln>
        </p:spPr>
        <p:txBody>
          <a:bodyPr wrap="square" lIns="91375" tIns="45675" rIns="91375" bIns="45675" anchor="ctr" anchorCtr="0">
            <a:noAutofit/>
          </a:bodyPr>
          <a:lstStyle/>
          <a:p>
            <a:pPr marL="0" marR="0" lvl="0" indent="-19050" algn="r" rtl="0">
              <a:spcBef>
                <a:spcPts val="0"/>
              </a:spcBef>
              <a:spcAft>
                <a:spcPts val="0"/>
              </a:spcAft>
              <a:buClr>
                <a:srgbClr val="898989"/>
              </a:buClr>
              <a:buSzPct val="25000"/>
              <a:buFont typeface="Calibri"/>
              <a:buNone/>
            </a:pPr>
            <a:fld id="{00000000-1234-1234-1234-123412341234}" type="slidenum">
              <a:rPr lang="en" sz="1200" b="0" i="0" u="none" strike="noStrike" cap="none">
                <a:solidFill>
                  <a:srgbClr val="898989"/>
                </a:solidFill>
                <a:latin typeface="Calibri"/>
                <a:ea typeface="Calibri"/>
                <a:cs typeface="Calibri"/>
                <a:sym typeface="Calibri"/>
              </a:rPr>
              <a:t>25</a:t>
            </a:fld>
            <a:endParaRPr lang="en" sz="1200" b="0" i="0" u="none" strike="noStrike" cap="none">
              <a:solidFill>
                <a:srgbClr val="898989"/>
              </a:solidFill>
              <a:latin typeface="Calibri"/>
              <a:ea typeface="Calibri"/>
              <a:cs typeface="Calibri"/>
              <a:sym typeface="Calibri"/>
            </a:endParaRPr>
          </a:p>
        </p:txBody>
      </p:sp>
      <p:sp>
        <p:nvSpPr>
          <p:cNvPr id="357" name="Shape 357"/>
          <p:cNvSpPr txBox="1">
            <a:spLocks noGrp="1"/>
          </p:cNvSpPr>
          <p:nvPr>
            <p:ph type="title"/>
          </p:nvPr>
        </p:nvSpPr>
        <p:spPr>
          <a:xfrm>
            <a:off x="253312" y="506466"/>
            <a:ext cx="8340181" cy="440100"/>
          </a:xfrm>
          <a:prstGeom prst="rect">
            <a:avLst/>
          </a:prstGeom>
          <a:noFill/>
          <a:ln>
            <a:noFill/>
          </a:ln>
        </p:spPr>
        <p:txBody>
          <a:bodyPr wrap="square" lIns="91375" tIns="45675" rIns="91375" bIns="45675" anchor="t" anchorCtr="0">
            <a:noAutofit/>
          </a:bodyPr>
          <a:lstStyle/>
          <a:p>
            <a:pPr marL="0" marR="0" lvl="0" indent="-38100" algn="l" rtl="0">
              <a:spcBef>
                <a:spcPts val="0"/>
              </a:spcBef>
              <a:spcAft>
                <a:spcPts val="0"/>
              </a:spcAft>
              <a:buClr>
                <a:srgbClr val="428BE3"/>
              </a:buClr>
              <a:buSzPct val="25000"/>
              <a:buFont typeface="Century Gothic"/>
              <a:buNone/>
            </a:pPr>
            <a:r>
              <a:rPr lang="en" sz="2400"/>
              <a:t>P</a:t>
            </a:r>
            <a:r>
              <a:rPr lang="en" sz="2400" b="1" i="0" u="none" strike="noStrike" cap="none">
                <a:solidFill>
                  <a:srgbClr val="428BE3"/>
                </a:solidFill>
                <a:latin typeface="Century Gothic"/>
                <a:ea typeface="Century Gothic"/>
                <a:cs typeface="Century Gothic"/>
                <a:sym typeface="Century Gothic"/>
              </a:rPr>
              <a:t>otential Other </a:t>
            </a:r>
            <a:r>
              <a:rPr lang="en" sz="2400"/>
              <a:t>A</a:t>
            </a:r>
            <a:r>
              <a:rPr lang="en" sz="2400" b="1" i="0" u="none" strike="noStrike" cap="none">
                <a:solidFill>
                  <a:srgbClr val="428BE3"/>
                </a:solidFill>
                <a:latin typeface="Century Gothic"/>
                <a:ea typeface="Century Gothic"/>
                <a:cs typeface="Century Gothic"/>
                <a:sym typeface="Century Gothic"/>
              </a:rPr>
              <a:t>pplications of the Index</a:t>
            </a:r>
            <a:br>
              <a:rPr lang="en" sz="2400" b="1" i="0" u="none" strike="noStrike" cap="none">
                <a:solidFill>
                  <a:srgbClr val="428BE3"/>
                </a:solidFill>
                <a:latin typeface="Century Gothic"/>
                <a:ea typeface="Century Gothic"/>
                <a:cs typeface="Century Gothic"/>
                <a:sym typeface="Century Gothic"/>
              </a:rPr>
            </a:br>
            <a:r>
              <a:rPr lang="en" sz="2400" b="0" i="0" u="none" strike="noStrike" cap="none">
                <a:solidFill>
                  <a:srgbClr val="428BE3"/>
                </a:solidFill>
                <a:latin typeface="Century Gothic"/>
                <a:ea typeface="Century Gothic"/>
                <a:cs typeface="Century Gothic"/>
                <a:sym typeface="Century Gothic"/>
              </a:rPr>
              <a:t>We will start small, listen, evaluat</a:t>
            </a:r>
            <a:r>
              <a:rPr lang="en" sz="2400" b="0"/>
              <a:t>e, </a:t>
            </a:r>
            <a:r>
              <a:rPr lang="en" sz="2400" b="0" i="0" u="none" strike="noStrike" cap="none">
                <a:solidFill>
                  <a:srgbClr val="428BE3"/>
                </a:solidFill>
                <a:latin typeface="Century Gothic"/>
                <a:ea typeface="Century Gothic"/>
                <a:cs typeface="Century Gothic"/>
                <a:sym typeface="Century Gothic"/>
              </a:rPr>
              <a:t>and gra</a:t>
            </a:r>
            <a:r>
              <a:rPr lang="en" sz="2400" b="0"/>
              <a:t>dually </a:t>
            </a:r>
            <a:r>
              <a:rPr lang="en" sz="2400" b="0" i="0" u="none" strike="noStrike" cap="none">
                <a:solidFill>
                  <a:srgbClr val="428BE3"/>
                </a:solidFill>
                <a:latin typeface="Century Gothic"/>
                <a:ea typeface="Century Gothic"/>
                <a:cs typeface="Century Gothic"/>
                <a:sym typeface="Century Gothic"/>
              </a:rPr>
              <a:t>grow the use of the Index </a:t>
            </a:r>
          </a:p>
        </p:txBody>
      </p:sp>
      <p:sp>
        <p:nvSpPr>
          <p:cNvPr id="358" name="Shape 358"/>
          <p:cNvSpPr txBox="1"/>
          <p:nvPr/>
        </p:nvSpPr>
        <p:spPr>
          <a:xfrm>
            <a:off x="460575" y="3254227"/>
            <a:ext cx="8413200" cy="988800"/>
          </a:xfrm>
          <a:prstGeom prst="rect">
            <a:avLst/>
          </a:prstGeom>
          <a:solidFill>
            <a:srgbClr val="DAE5F1"/>
          </a:solid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 sz="1800" b="1">
                <a:solidFill>
                  <a:schemeClr val="dk1"/>
                </a:solidFill>
                <a:latin typeface="Calibri"/>
                <a:ea typeface="Calibri"/>
                <a:cs typeface="Calibri"/>
                <a:sym typeface="Calibri"/>
              </a:rPr>
              <a:t>How the Index will not be used</a:t>
            </a:r>
            <a:r>
              <a:rPr lang="en" sz="1800">
                <a:solidFill>
                  <a:schemeClr val="dk1"/>
                </a:solidFill>
                <a:latin typeface="Calibri"/>
                <a:ea typeface="Calibri"/>
                <a:cs typeface="Calibri"/>
                <a:sym typeface="Calibri"/>
              </a:rPr>
              <a:t>: </a:t>
            </a:r>
          </a:p>
          <a:p>
            <a:pPr marL="285750" marR="0" lvl="0" indent="-285750" algn="l" rtl="0">
              <a:spcBef>
                <a:spcPts val="0"/>
              </a:spcBef>
              <a:spcAft>
                <a:spcPts val="0"/>
              </a:spcAft>
              <a:buClr>
                <a:schemeClr val="dk1"/>
              </a:buClr>
              <a:buSzPct val="100000"/>
              <a:buFont typeface="Arial"/>
              <a:buChar char="•"/>
            </a:pPr>
            <a:r>
              <a:rPr lang="en" sz="1800">
                <a:solidFill>
                  <a:schemeClr val="dk1"/>
                </a:solidFill>
                <a:latin typeface="Calibri"/>
                <a:ea typeface="Calibri"/>
                <a:cs typeface="Calibri"/>
                <a:sym typeface="Calibri"/>
              </a:rPr>
              <a:t>We will not share any student-level Index scores </a:t>
            </a:r>
          </a:p>
          <a:p>
            <a:pPr marL="285750" marR="0" lvl="0" indent="-285750" algn="l" rtl="0">
              <a:spcBef>
                <a:spcPts val="0"/>
              </a:spcBef>
              <a:spcAft>
                <a:spcPts val="0"/>
              </a:spcAft>
              <a:buClr>
                <a:schemeClr val="dk1"/>
              </a:buClr>
              <a:buSzPct val="100000"/>
              <a:buFont typeface="Arial"/>
              <a:buChar char="•"/>
            </a:pPr>
            <a:r>
              <a:rPr lang="en" sz="1800">
                <a:solidFill>
                  <a:schemeClr val="dk1"/>
                </a:solidFill>
                <a:latin typeface="Calibri"/>
                <a:ea typeface="Calibri"/>
                <a:cs typeface="Calibri"/>
                <a:sym typeface="Calibri"/>
              </a:rPr>
              <a:t>We will not make adjustments to Weighted Student Funding in FY19</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body" idx="1"/>
          </p:nvPr>
        </p:nvSpPr>
        <p:spPr>
          <a:xfrm>
            <a:off x="457200" y="1200150"/>
            <a:ext cx="8229600" cy="3408600"/>
          </a:xfrm>
          <a:prstGeom prst="rect">
            <a:avLst/>
          </a:prstGeom>
          <a:noFill/>
          <a:ln>
            <a:noFill/>
          </a:ln>
        </p:spPr>
        <p:txBody>
          <a:bodyPr wrap="square" lIns="91375" tIns="45675" rIns="91375" bIns="45675" anchor="t" anchorCtr="0">
            <a:noAutofit/>
          </a:bodyPr>
          <a:lstStyle/>
          <a:p>
            <a:pPr marL="0" marR="0" lvl="0" indent="-69850" algn="l" rtl="0">
              <a:lnSpc>
                <a:spcPct val="115000"/>
              </a:lnSpc>
              <a:spcBef>
                <a:spcPts val="0"/>
              </a:spcBef>
              <a:spcAft>
                <a:spcPts val="0"/>
              </a:spcAft>
              <a:buClr>
                <a:schemeClr val="dk1"/>
              </a:buClr>
              <a:buSzPct val="57894"/>
              <a:buFont typeface="Arial"/>
              <a:buNone/>
            </a:pPr>
            <a:r>
              <a:rPr lang="en" sz="1900" i="0" u="none" strike="noStrike" cap="none">
                <a:solidFill>
                  <a:schemeClr val="dk1"/>
                </a:solidFill>
              </a:rPr>
              <a:t>The Boston Public Schools will formally adopt the “Opportunity Index” as a district-wide tool for making decisions that drive equity, coherence and innovation. Aligned with the School Committee’s Opportunity and Achievement Gaps Policy, </a:t>
            </a:r>
            <a:r>
              <a:rPr lang="en" sz="1900" i="0" u="none" strike="noStrike" cap="none">
                <a:solidFill>
                  <a:schemeClr val="dk1"/>
                </a:solidFill>
                <a:highlight>
                  <a:srgbClr val="FFFFFF"/>
                </a:highlight>
              </a:rPr>
              <a:t>the Opportunity Index uses data from students’ home neighborhoods along with individual and family level data as a means for measuring opportunity gaps throughout the district. In turn, the Boston Public Schools will close these opportunity gaps by using the Index to make decisions, such as how we invest in communi</a:t>
            </a:r>
            <a:r>
              <a:rPr lang="en" sz="1900">
                <a:highlight>
                  <a:srgbClr val="FFFFFF"/>
                </a:highlight>
              </a:rPr>
              <a:t>ties</a:t>
            </a:r>
            <a:r>
              <a:rPr lang="en" sz="1900" i="0" u="none" strike="noStrike" cap="none">
                <a:solidFill>
                  <a:schemeClr val="dk1"/>
                </a:solidFill>
              </a:rPr>
              <a:t>, evaluate programs, and perform prospective and retrospective assessments. The Index will be updated annually to ensure the most predictive factors and recent information available are incorporated.</a:t>
            </a:r>
          </a:p>
        </p:txBody>
      </p:sp>
      <p:sp>
        <p:nvSpPr>
          <p:cNvPr id="365" name="Shape 365"/>
          <p:cNvSpPr txBox="1">
            <a:spLocks noGrp="1"/>
          </p:cNvSpPr>
          <p:nvPr>
            <p:ph type="sldNum" idx="12"/>
          </p:nvPr>
        </p:nvSpPr>
        <p:spPr>
          <a:xfrm>
            <a:off x="6553200" y="4767263"/>
            <a:ext cx="2133600" cy="273900"/>
          </a:xfrm>
          <a:prstGeom prst="rect">
            <a:avLst/>
          </a:prstGeom>
          <a:noFill/>
          <a:ln>
            <a:noFill/>
          </a:ln>
        </p:spPr>
        <p:txBody>
          <a:bodyPr wrap="square" lIns="91375" tIns="45675" rIns="91375" bIns="45675" anchor="ctr" anchorCtr="0">
            <a:noAutofit/>
          </a:bodyPr>
          <a:lstStyle/>
          <a:p>
            <a:pPr marL="0" marR="0" lvl="0" indent="-19050" algn="r" rtl="0">
              <a:spcBef>
                <a:spcPts val="0"/>
              </a:spcBef>
              <a:spcAft>
                <a:spcPts val="0"/>
              </a:spcAft>
              <a:buClr>
                <a:srgbClr val="898989"/>
              </a:buClr>
              <a:buSzPct val="25000"/>
              <a:buFont typeface="Calibri"/>
              <a:buNone/>
            </a:pPr>
            <a:fld id="{00000000-1234-1234-1234-123412341234}" type="slidenum">
              <a:rPr lang="en" sz="1200" b="0" i="0" u="none" strike="noStrike" cap="none">
                <a:solidFill>
                  <a:srgbClr val="898989"/>
                </a:solidFill>
                <a:latin typeface="Calibri"/>
                <a:ea typeface="Calibri"/>
                <a:cs typeface="Calibri"/>
                <a:sym typeface="Calibri"/>
              </a:rPr>
              <a:t>26</a:t>
            </a:fld>
            <a:endParaRPr lang="en" sz="1200" b="0" i="0" u="none" strike="noStrike" cap="none">
              <a:solidFill>
                <a:srgbClr val="898989"/>
              </a:solidFill>
              <a:latin typeface="Calibri"/>
              <a:ea typeface="Calibri"/>
              <a:cs typeface="Calibri"/>
              <a:sym typeface="Calibri"/>
            </a:endParaRPr>
          </a:p>
        </p:txBody>
      </p:sp>
      <p:sp>
        <p:nvSpPr>
          <p:cNvPr id="366" name="Shape 366"/>
          <p:cNvSpPr txBox="1">
            <a:spLocks noGrp="1"/>
          </p:cNvSpPr>
          <p:nvPr>
            <p:ph type="title"/>
          </p:nvPr>
        </p:nvSpPr>
        <p:spPr>
          <a:xfrm>
            <a:off x="253313" y="443482"/>
            <a:ext cx="8229600" cy="440100"/>
          </a:xfrm>
          <a:prstGeom prst="rect">
            <a:avLst/>
          </a:prstGeom>
          <a:noFill/>
          <a:ln>
            <a:noFill/>
          </a:ln>
        </p:spPr>
        <p:txBody>
          <a:bodyPr wrap="square" lIns="91375" tIns="45675" rIns="91375" bIns="45675" anchor="t" anchorCtr="0">
            <a:noAutofit/>
          </a:bodyPr>
          <a:lstStyle/>
          <a:p>
            <a:pPr marL="0" marR="0" lvl="0" indent="-38100" algn="l" rtl="0">
              <a:spcBef>
                <a:spcPts val="0"/>
              </a:spcBef>
              <a:spcAft>
                <a:spcPts val="0"/>
              </a:spcAft>
              <a:buClr>
                <a:srgbClr val="428BE3"/>
              </a:buClr>
              <a:buSzPct val="25000"/>
              <a:buFont typeface="Century Gothic"/>
              <a:buNone/>
            </a:pPr>
            <a:r>
              <a:rPr lang="en" sz="2400"/>
              <a:t>DRAFT: </a:t>
            </a:r>
            <a:r>
              <a:rPr lang="en" sz="2400" b="1" i="0" u="none" strike="noStrike" cap="none">
                <a:solidFill>
                  <a:srgbClr val="428BE3"/>
                </a:solidFill>
                <a:latin typeface="Century Gothic"/>
                <a:ea typeface="Century Gothic"/>
                <a:cs typeface="Century Gothic"/>
                <a:sym typeface="Century Gothic"/>
              </a:rPr>
              <a:t>Opportunity Index Policy Statement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p:nvPr/>
        </p:nvSpPr>
        <p:spPr>
          <a:xfrm>
            <a:off x="470325" y="1280875"/>
            <a:ext cx="7485000" cy="480300"/>
          </a:xfrm>
          <a:prstGeom prst="rect">
            <a:avLst/>
          </a:prstGeom>
          <a:solidFill>
            <a:srgbClr val="CFE2F3"/>
          </a:solidFill>
          <a:ln>
            <a:noFill/>
          </a:ln>
        </p:spPr>
        <p:txBody>
          <a:bodyPr wrap="square" lIns="91425" tIns="91425" rIns="91425" bIns="91425" anchor="ctr" anchorCtr="0">
            <a:noAutofit/>
          </a:bodyPr>
          <a:lstStyle/>
          <a:p>
            <a:pPr lvl="0">
              <a:spcBef>
                <a:spcPts val="0"/>
              </a:spcBef>
              <a:buNone/>
            </a:pPr>
            <a:endParaRPr/>
          </a:p>
        </p:txBody>
      </p:sp>
      <p:sp>
        <p:nvSpPr>
          <p:cNvPr id="165" name="Shape 165"/>
          <p:cNvSpPr txBox="1">
            <a:spLocks noGrp="1"/>
          </p:cNvSpPr>
          <p:nvPr>
            <p:ph type="body" idx="1"/>
          </p:nvPr>
        </p:nvSpPr>
        <p:spPr>
          <a:xfrm>
            <a:off x="457200" y="1200150"/>
            <a:ext cx="8229600" cy="3408600"/>
          </a:xfrm>
          <a:prstGeom prst="rect">
            <a:avLst/>
          </a:prstGeom>
          <a:noFill/>
          <a:ln>
            <a:noFill/>
          </a:ln>
        </p:spPr>
        <p:txBody>
          <a:bodyPr wrap="square" lIns="91375" tIns="45675" rIns="91375" bIns="45675" anchor="t" anchorCtr="0">
            <a:noAutofit/>
          </a:bodyPr>
          <a:lstStyle/>
          <a:p>
            <a:pPr marL="457200" marR="0" lvl="0" indent="-431800" algn="l" rtl="0">
              <a:lnSpc>
                <a:spcPct val="115000"/>
              </a:lnSpc>
              <a:spcBef>
                <a:spcPts val="0"/>
              </a:spcBef>
              <a:spcAft>
                <a:spcPts val="0"/>
              </a:spcAft>
              <a:buSzPct val="100000"/>
            </a:pPr>
            <a:r>
              <a:rPr lang="en"/>
              <a:t>Why do we need an Opportunity Index? </a:t>
            </a:r>
          </a:p>
          <a:p>
            <a:pPr marL="457200" marR="0" lvl="0" indent="-431800" algn="l" rtl="0">
              <a:lnSpc>
                <a:spcPct val="115000"/>
              </a:lnSpc>
              <a:spcBef>
                <a:spcPts val="0"/>
              </a:spcBef>
              <a:spcAft>
                <a:spcPts val="0"/>
              </a:spcAft>
              <a:buSzPct val="100000"/>
            </a:pPr>
            <a:r>
              <a:rPr lang="en"/>
              <a:t>What is an Opportunity Index?</a:t>
            </a:r>
          </a:p>
          <a:p>
            <a:pPr marL="457200" marR="0" lvl="0" indent="-431800" algn="l" rtl="0">
              <a:lnSpc>
                <a:spcPct val="115000"/>
              </a:lnSpc>
              <a:spcBef>
                <a:spcPts val="0"/>
              </a:spcBef>
              <a:spcAft>
                <a:spcPts val="0"/>
              </a:spcAft>
              <a:buSzPct val="100000"/>
            </a:pPr>
            <a:r>
              <a:rPr lang="en"/>
              <a:t>How do we ensure the right messaging? </a:t>
            </a:r>
          </a:p>
          <a:p>
            <a:pPr marL="457200" marR="0" lvl="0" indent="-431800" algn="l" rtl="0">
              <a:lnSpc>
                <a:spcPct val="115000"/>
              </a:lnSpc>
              <a:spcBef>
                <a:spcPts val="0"/>
              </a:spcBef>
              <a:spcAft>
                <a:spcPts val="0"/>
              </a:spcAft>
              <a:buSzPct val="100000"/>
            </a:pPr>
            <a:r>
              <a:rPr lang="en"/>
              <a:t>Who have we engaged for input?</a:t>
            </a:r>
          </a:p>
          <a:p>
            <a:pPr marL="457200" marR="0" lvl="0" indent="-431800" algn="l" rtl="0">
              <a:lnSpc>
                <a:spcPct val="115000"/>
              </a:lnSpc>
              <a:spcBef>
                <a:spcPts val="0"/>
              </a:spcBef>
              <a:spcAft>
                <a:spcPts val="0"/>
              </a:spcAft>
              <a:buSzPct val="100000"/>
            </a:pPr>
            <a:r>
              <a:rPr lang="en"/>
              <a:t>How might the Index be applied? </a:t>
            </a:r>
          </a:p>
        </p:txBody>
      </p:sp>
      <p:sp>
        <p:nvSpPr>
          <p:cNvPr id="166" name="Shape 166"/>
          <p:cNvSpPr txBox="1">
            <a:spLocks noGrp="1"/>
          </p:cNvSpPr>
          <p:nvPr>
            <p:ph type="title"/>
          </p:nvPr>
        </p:nvSpPr>
        <p:spPr>
          <a:xfrm>
            <a:off x="253313" y="443482"/>
            <a:ext cx="8229600" cy="440100"/>
          </a:xfrm>
          <a:prstGeom prst="rect">
            <a:avLst/>
          </a:prstGeom>
          <a:noFill/>
          <a:ln>
            <a:noFill/>
          </a:ln>
        </p:spPr>
        <p:txBody>
          <a:bodyPr wrap="square" lIns="91375" tIns="45675" rIns="91375" bIns="45675" anchor="t" anchorCtr="0">
            <a:noAutofit/>
          </a:bodyPr>
          <a:lstStyle/>
          <a:p>
            <a:pPr marL="0" marR="0" lvl="0" indent="-38100" algn="l" rtl="0">
              <a:spcBef>
                <a:spcPts val="0"/>
              </a:spcBef>
              <a:spcAft>
                <a:spcPts val="0"/>
              </a:spcAft>
              <a:buClr>
                <a:srgbClr val="428BE3"/>
              </a:buClr>
              <a:buSzPct val="25000"/>
              <a:buFont typeface="Century Gothic"/>
              <a:buNone/>
            </a:pPr>
            <a:r>
              <a:rPr lang="en" sz="2400"/>
              <a:t>Contents</a:t>
            </a:r>
          </a:p>
        </p:txBody>
      </p:sp>
      <p:sp>
        <p:nvSpPr>
          <p:cNvPr id="167" name="Shape 167"/>
          <p:cNvSpPr txBox="1">
            <a:spLocks noGrp="1"/>
          </p:cNvSpPr>
          <p:nvPr>
            <p:ph type="sldNum" idx="12"/>
          </p:nvPr>
        </p:nvSpPr>
        <p:spPr>
          <a:xfrm>
            <a:off x="6553200" y="4767263"/>
            <a:ext cx="2133600" cy="273900"/>
          </a:xfrm>
          <a:prstGeom prst="rect">
            <a:avLst/>
          </a:prstGeom>
          <a:noFill/>
          <a:ln>
            <a:noFill/>
          </a:ln>
        </p:spPr>
        <p:txBody>
          <a:bodyPr wrap="square" lIns="91375" tIns="45675" rIns="91375" bIns="45675" anchor="ctr" anchorCtr="0">
            <a:noAutofit/>
          </a:bodyPr>
          <a:lstStyle/>
          <a:p>
            <a:pPr marL="0" marR="0" lvl="0" indent="-19050" algn="r" rtl="0">
              <a:spcBef>
                <a:spcPts val="0"/>
              </a:spcBef>
              <a:spcAft>
                <a:spcPts val="0"/>
              </a:spcAft>
              <a:buClr>
                <a:srgbClr val="898989"/>
              </a:buClr>
              <a:buSzPct val="25000"/>
              <a:buFont typeface="Calibri"/>
              <a:buNone/>
            </a:pPr>
            <a:fld id="{00000000-1234-1234-1234-123412341234}" type="slidenum">
              <a:rPr lang="en" sz="1200" b="0" i="0" u="none" strike="noStrike" cap="none">
                <a:solidFill>
                  <a:srgbClr val="898989"/>
                </a:solidFill>
                <a:latin typeface="Calibri"/>
                <a:ea typeface="Calibri"/>
                <a:cs typeface="Calibri"/>
                <a:sym typeface="Calibri"/>
              </a:rPr>
              <a:t>3</a:t>
            </a:fld>
            <a:endParaRPr lang="en" sz="1200" b="0" i="0" u="none" strike="noStrike" cap="none">
              <a:solidFill>
                <a:srgbClr val="898989"/>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457200" y="971550"/>
            <a:ext cx="8229600" cy="3394500"/>
          </a:xfrm>
          <a:prstGeom prst="rect">
            <a:avLst/>
          </a:prstGeom>
        </p:spPr>
        <p:txBody>
          <a:bodyPr wrap="square" lIns="91425" tIns="91425" rIns="91425" bIns="91425" anchor="t" anchorCtr="0">
            <a:noAutofit/>
          </a:bodyPr>
          <a:lstStyle/>
          <a:p>
            <a:pPr marL="457200" lvl="0" indent="-355600">
              <a:spcBef>
                <a:spcPts val="0"/>
              </a:spcBef>
              <a:buSzPct val="100000"/>
            </a:pPr>
            <a:r>
              <a:rPr lang="en" sz="2000"/>
              <a:t>Schools have the power to transform young people’s lives. To close opportunity and achievement gaps, the schools that are educating our highest need students must receive additional, targeted supports. This is at the heart of implementing the district’s commitment to equity, leveraging resources to launch our students toward their full potential.</a:t>
            </a:r>
          </a:p>
        </p:txBody>
      </p:sp>
      <p:sp>
        <p:nvSpPr>
          <p:cNvPr id="173" name="Shape 173"/>
          <p:cNvSpPr txBox="1">
            <a:spLocks noGrp="1"/>
          </p:cNvSpPr>
          <p:nvPr>
            <p:ph type="title"/>
          </p:nvPr>
        </p:nvSpPr>
        <p:spPr>
          <a:xfrm>
            <a:off x="253313" y="443482"/>
            <a:ext cx="8229600" cy="440100"/>
          </a:xfrm>
          <a:prstGeom prst="rect">
            <a:avLst/>
          </a:prstGeom>
        </p:spPr>
        <p:txBody>
          <a:bodyPr wrap="square" lIns="91425" tIns="91425" rIns="91425" bIns="91425" anchor="t" anchorCtr="0">
            <a:noAutofit/>
          </a:bodyPr>
          <a:lstStyle/>
          <a:p>
            <a:pPr lvl="0">
              <a:spcBef>
                <a:spcPts val="0"/>
              </a:spcBef>
              <a:buNone/>
            </a:pPr>
            <a:r>
              <a:rPr lang="en" sz="2600"/>
              <a:t>The Purpose of the Opportunity Index</a:t>
            </a:r>
          </a:p>
        </p:txBody>
      </p:sp>
      <p:pic>
        <p:nvPicPr>
          <p:cNvPr id="174" name="Shape 174"/>
          <p:cNvPicPr preferRelativeResize="0"/>
          <p:nvPr/>
        </p:nvPicPr>
        <p:blipFill>
          <a:blip r:embed="rId3">
            <a:alphaModFix/>
          </a:blip>
          <a:stretch>
            <a:fillRect/>
          </a:stretch>
        </p:blipFill>
        <p:spPr>
          <a:xfrm>
            <a:off x="1791075" y="2894125"/>
            <a:ext cx="5203176" cy="2029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457200" y="1200150"/>
            <a:ext cx="8229600" cy="3394472"/>
          </a:xfrm>
          <a:prstGeom prst="rect">
            <a:avLst/>
          </a:prstGeom>
          <a:noFill/>
          <a:ln>
            <a:noFill/>
          </a:ln>
        </p:spPr>
        <p:txBody>
          <a:bodyPr wrap="square" lIns="91375" tIns="45675" rIns="91375" bIns="45675" anchor="t" anchorCtr="0">
            <a:noAutofit/>
          </a:bodyPr>
          <a:lstStyle/>
          <a:p>
            <a:pPr marL="341313" marR="0" lvl="0" indent="-341313" algn="l" rtl="0">
              <a:spcBef>
                <a:spcPts val="0"/>
              </a:spcBef>
              <a:spcAft>
                <a:spcPts val="0"/>
              </a:spcAft>
              <a:buClr>
                <a:schemeClr val="dk1"/>
              </a:buClr>
              <a:buSzPct val="100000"/>
              <a:buFont typeface="Arial"/>
              <a:buChar char="•"/>
            </a:pPr>
            <a:r>
              <a:rPr lang="en" sz="2000" b="0" i="0" u="none" strike="noStrike" cap="none">
                <a:solidFill>
                  <a:schemeClr val="dk1"/>
                </a:solidFill>
                <a:latin typeface="Calibri"/>
                <a:ea typeface="Calibri"/>
                <a:cs typeface="Calibri"/>
                <a:sym typeface="Calibri"/>
              </a:rPr>
              <a:t>A targeted universal strategy is one that is inclusive of the needs of both the dominant and the marginal groups, but pays particular attention to the situation of the marginal group. Targeted universalism rejects a blanket universal, which is likely to be indifferent to the reality that different groups are situated differently relative to the institutions and resources of society. It also rejects the claim of formal equality that would treat all people the same as a way of denying difference. </a:t>
            </a:r>
          </a:p>
          <a:p>
            <a:pPr marL="341312" marR="0" lvl="0" indent="-341312" algn="l" rtl="0">
              <a:spcBef>
                <a:spcPts val="400"/>
              </a:spcBef>
              <a:spcAft>
                <a:spcPts val="0"/>
              </a:spcAft>
              <a:buClr>
                <a:schemeClr val="dk1"/>
              </a:buClr>
              <a:buSzPct val="100000"/>
              <a:buFont typeface="Arial"/>
              <a:buChar char="•"/>
            </a:pPr>
            <a:r>
              <a:rPr lang="en" sz="2000" b="0" i="0" u="none" strike="noStrike" cap="none">
                <a:solidFill>
                  <a:schemeClr val="dk1"/>
                </a:solidFill>
                <a:latin typeface="Calibri"/>
                <a:ea typeface="Calibri"/>
                <a:cs typeface="Calibri"/>
                <a:sym typeface="Calibri"/>
              </a:rPr>
              <a:t>Any proposal would be evaluated by the outcome, not just the intent. </a:t>
            </a:r>
          </a:p>
          <a:p>
            <a:pPr marL="0" marR="0" lvl="0" indent="0" algn="l" rtl="0">
              <a:spcBef>
                <a:spcPts val="400"/>
              </a:spcBef>
              <a:spcAft>
                <a:spcPts val="0"/>
              </a:spcAft>
              <a:buNone/>
            </a:pPr>
            <a:endParaRPr sz="1000"/>
          </a:p>
          <a:p>
            <a:pPr marL="914400" marR="0" lvl="0" indent="-317500" algn="l" rtl="0">
              <a:spcBef>
                <a:spcPts val="240"/>
              </a:spcBef>
              <a:spcAft>
                <a:spcPts val="0"/>
              </a:spcAft>
              <a:buSzPct val="100000"/>
            </a:pPr>
            <a:r>
              <a:rPr lang="en" sz="1400" b="0" i="0" u="none" strike="noStrike" cap="none">
                <a:solidFill>
                  <a:schemeClr val="dk1"/>
                </a:solidFill>
                <a:latin typeface="Calibri"/>
                <a:ea typeface="Calibri"/>
                <a:cs typeface="Calibri"/>
                <a:sym typeface="Calibri"/>
              </a:rPr>
              <a:t>John Powell, Post-</a:t>
            </a:r>
            <a:r>
              <a:rPr lang="en" sz="1400"/>
              <a:t>R</a:t>
            </a:r>
            <a:r>
              <a:rPr lang="en" sz="1400" b="0" i="0" u="none" strike="noStrike" cap="none">
                <a:solidFill>
                  <a:schemeClr val="dk1"/>
                </a:solidFill>
                <a:latin typeface="Calibri"/>
                <a:ea typeface="Calibri"/>
                <a:cs typeface="Calibri"/>
                <a:sym typeface="Calibri"/>
              </a:rPr>
              <a:t>acialism or Targeted Universalism?, </a:t>
            </a:r>
            <a:r>
              <a:rPr lang="en" sz="1400" b="0" i="1" u="none" strike="noStrike" cap="none">
                <a:solidFill>
                  <a:schemeClr val="dk1"/>
                </a:solidFill>
                <a:latin typeface="Calibri"/>
                <a:ea typeface="Calibri"/>
                <a:cs typeface="Calibri"/>
                <a:sym typeface="Calibri"/>
              </a:rPr>
              <a:t>Denver University Law Review</a:t>
            </a:r>
            <a:r>
              <a:rPr lang="en" sz="1400" b="0" i="0" u="none" strike="noStrike" cap="none">
                <a:solidFill>
                  <a:schemeClr val="dk1"/>
                </a:solidFill>
                <a:latin typeface="Calibri"/>
                <a:ea typeface="Calibri"/>
                <a:cs typeface="Calibri"/>
                <a:sym typeface="Calibri"/>
              </a:rPr>
              <a:t> (2009)</a:t>
            </a:r>
          </a:p>
          <a:p>
            <a:pPr marL="0" marR="0" lvl="0" indent="-203200" algn="l" rtl="0">
              <a:spcBef>
                <a:spcPts val="640"/>
              </a:spcBef>
              <a:spcAft>
                <a:spcPts val="0"/>
              </a:spcAft>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
        <p:nvSpPr>
          <p:cNvPr id="180" name="Shape 180"/>
          <p:cNvSpPr txBox="1">
            <a:spLocks noGrp="1"/>
          </p:cNvSpPr>
          <p:nvPr>
            <p:ph type="sldNum" idx="12"/>
          </p:nvPr>
        </p:nvSpPr>
        <p:spPr>
          <a:xfrm>
            <a:off x="6553200" y="4767263"/>
            <a:ext cx="2133600" cy="273844"/>
          </a:xfrm>
          <a:prstGeom prst="rect">
            <a:avLst/>
          </a:prstGeom>
          <a:noFill/>
          <a:ln>
            <a:noFill/>
          </a:ln>
        </p:spPr>
        <p:txBody>
          <a:bodyPr wrap="square" lIns="91375" tIns="45675" rIns="91375" bIns="45675" anchor="ctr" anchorCtr="0">
            <a:noAutofit/>
          </a:bodyPr>
          <a:lstStyle/>
          <a:p>
            <a:pPr marL="0" marR="0" lvl="0" indent="0" algn="r" rtl="0">
              <a:spcBef>
                <a:spcPts val="0"/>
              </a:spcBef>
              <a:spcAft>
                <a:spcPts val="0"/>
              </a:spcAft>
              <a:buSzPct val="25000"/>
              <a:buNone/>
            </a:pPr>
            <a:fld id="{00000000-1234-1234-1234-123412341234}" type="slidenum">
              <a:rPr lang="en" sz="1200">
                <a:solidFill>
                  <a:srgbClr val="898989"/>
                </a:solidFill>
                <a:latin typeface="Calibri"/>
                <a:ea typeface="Calibri"/>
                <a:cs typeface="Calibri"/>
                <a:sym typeface="Calibri"/>
              </a:rPr>
              <a:t>5</a:t>
            </a:fld>
            <a:endParaRPr lang="en" sz="1200">
              <a:solidFill>
                <a:srgbClr val="898989"/>
              </a:solidFill>
              <a:latin typeface="Calibri"/>
              <a:ea typeface="Calibri"/>
              <a:cs typeface="Calibri"/>
              <a:sym typeface="Calibri"/>
            </a:endParaRPr>
          </a:p>
        </p:txBody>
      </p:sp>
      <p:sp>
        <p:nvSpPr>
          <p:cNvPr id="181" name="Shape 181"/>
          <p:cNvSpPr txBox="1">
            <a:spLocks noGrp="1"/>
          </p:cNvSpPr>
          <p:nvPr>
            <p:ph type="title"/>
          </p:nvPr>
        </p:nvSpPr>
        <p:spPr>
          <a:xfrm>
            <a:off x="253313" y="443482"/>
            <a:ext cx="8229600" cy="440141"/>
          </a:xfrm>
          <a:prstGeom prst="rect">
            <a:avLst/>
          </a:prstGeom>
          <a:noFill/>
          <a:ln>
            <a:noFill/>
          </a:ln>
        </p:spPr>
        <p:txBody>
          <a:bodyPr wrap="square" lIns="91375" tIns="45675" rIns="91375" bIns="45675" anchor="t" anchorCtr="0">
            <a:noAutofit/>
          </a:bodyPr>
          <a:lstStyle/>
          <a:p>
            <a:pPr marL="0" marR="0" lvl="0" indent="-177800" algn="l" rtl="0">
              <a:spcBef>
                <a:spcPts val="0"/>
              </a:spcBef>
              <a:spcAft>
                <a:spcPts val="0"/>
              </a:spcAft>
              <a:buClr>
                <a:srgbClr val="428BE3"/>
              </a:buClr>
              <a:buSzPct val="100000"/>
              <a:buFont typeface="Century Gothic"/>
              <a:buNone/>
            </a:pPr>
            <a:r>
              <a:rPr lang="en" sz="2800" b="1" i="0" u="none" strike="noStrike" cap="none">
                <a:solidFill>
                  <a:srgbClr val="428BE3"/>
                </a:solidFill>
                <a:latin typeface="Century Gothic"/>
                <a:ea typeface="Century Gothic"/>
                <a:cs typeface="Century Gothic"/>
                <a:sym typeface="Century Gothic"/>
              </a:rPr>
              <a:t>Targeted Universalism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sldNum" idx="12"/>
          </p:nvPr>
        </p:nvSpPr>
        <p:spPr>
          <a:xfrm>
            <a:off x="6553200" y="4767263"/>
            <a:ext cx="2133600" cy="273900"/>
          </a:xfrm>
          <a:prstGeom prst="rect">
            <a:avLst/>
          </a:prstGeom>
          <a:noFill/>
          <a:ln>
            <a:noFill/>
          </a:ln>
        </p:spPr>
        <p:txBody>
          <a:bodyPr wrap="square" lIns="91375" tIns="45675" rIns="91375" bIns="45675" anchor="ctr" anchorCtr="0">
            <a:noAutofit/>
          </a:bodyPr>
          <a:lstStyle/>
          <a:p>
            <a:pPr marL="0" marR="0" lvl="0" indent="-19050" algn="r" rtl="0">
              <a:spcBef>
                <a:spcPts val="0"/>
              </a:spcBef>
              <a:spcAft>
                <a:spcPts val="0"/>
              </a:spcAft>
              <a:buClr>
                <a:srgbClr val="898989"/>
              </a:buClr>
              <a:buSzPct val="25000"/>
              <a:buFont typeface="Calibri"/>
              <a:buNone/>
            </a:pPr>
            <a:fld id="{00000000-1234-1234-1234-123412341234}" type="slidenum">
              <a:rPr lang="en" sz="1200" b="0" i="0" u="none" strike="noStrike" cap="none">
                <a:solidFill>
                  <a:srgbClr val="898989"/>
                </a:solidFill>
                <a:latin typeface="Calibri"/>
                <a:ea typeface="Calibri"/>
                <a:cs typeface="Calibri"/>
                <a:sym typeface="Calibri"/>
              </a:rPr>
              <a:t>6</a:t>
            </a:fld>
            <a:endParaRPr lang="en" sz="1200" b="0" i="0" u="none" strike="noStrike" cap="none">
              <a:solidFill>
                <a:srgbClr val="898989"/>
              </a:solidFill>
              <a:latin typeface="Calibri"/>
              <a:ea typeface="Calibri"/>
              <a:cs typeface="Calibri"/>
              <a:sym typeface="Calibri"/>
            </a:endParaRPr>
          </a:p>
        </p:txBody>
      </p:sp>
      <p:sp>
        <p:nvSpPr>
          <p:cNvPr id="188" name="Shape 188"/>
          <p:cNvSpPr txBox="1">
            <a:spLocks noGrp="1"/>
          </p:cNvSpPr>
          <p:nvPr>
            <p:ph type="title"/>
          </p:nvPr>
        </p:nvSpPr>
        <p:spPr>
          <a:xfrm>
            <a:off x="253313" y="464477"/>
            <a:ext cx="8722736" cy="440100"/>
          </a:xfrm>
          <a:prstGeom prst="rect">
            <a:avLst/>
          </a:prstGeom>
          <a:noFill/>
          <a:ln>
            <a:noFill/>
          </a:ln>
        </p:spPr>
        <p:txBody>
          <a:bodyPr wrap="square" lIns="91375" tIns="45675" rIns="91375" bIns="45675" anchor="t" anchorCtr="0">
            <a:noAutofit/>
          </a:bodyPr>
          <a:lstStyle/>
          <a:p>
            <a:pPr marL="0" marR="0" lvl="0" indent="-38100" algn="l" rtl="0">
              <a:spcBef>
                <a:spcPts val="0"/>
              </a:spcBef>
              <a:spcAft>
                <a:spcPts val="0"/>
              </a:spcAft>
              <a:buClr>
                <a:srgbClr val="428BE3"/>
              </a:buClr>
              <a:buSzPct val="25000"/>
              <a:buFont typeface="Century Gothic"/>
              <a:buNone/>
            </a:pPr>
            <a:r>
              <a:rPr lang="en" sz="2400" b="1" i="0" u="none" strike="noStrike" cap="none">
                <a:solidFill>
                  <a:srgbClr val="428BE3"/>
                </a:solidFill>
                <a:latin typeface="Century Gothic"/>
                <a:ea typeface="Century Gothic"/>
                <a:cs typeface="Century Gothic"/>
                <a:sym typeface="Century Gothic"/>
              </a:rPr>
              <a:t>Why do this? Our current tools follow national standards, but are relatively blunt in measuring student need</a:t>
            </a:r>
          </a:p>
        </p:txBody>
      </p:sp>
      <p:pic>
        <p:nvPicPr>
          <p:cNvPr id="189" name="Shape 189"/>
          <p:cNvPicPr preferRelativeResize="0"/>
          <p:nvPr/>
        </p:nvPicPr>
        <p:blipFill>
          <a:blip r:embed="rId3">
            <a:alphaModFix/>
          </a:blip>
          <a:stretch>
            <a:fillRect/>
          </a:stretch>
        </p:blipFill>
        <p:spPr>
          <a:xfrm>
            <a:off x="2429526" y="1371700"/>
            <a:ext cx="3894975" cy="35816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p:nvPr/>
        </p:nvSpPr>
        <p:spPr>
          <a:xfrm>
            <a:off x="470325" y="1814275"/>
            <a:ext cx="7485000" cy="480300"/>
          </a:xfrm>
          <a:prstGeom prst="rect">
            <a:avLst/>
          </a:prstGeom>
          <a:solidFill>
            <a:srgbClr val="CFE2F3"/>
          </a:solidFill>
          <a:ln>
            <a:noFill/>
          </a:ln>
        </p:spPr>
        <p:txBody>
          <a:bodyPr wrap="square" lIns="91425" tIns="91425" rIns="91425" bIns="91425" anchor="ctr" anchorCtr="0">
            <a:noAutofit/>
          </a:bodyPr>
          <a:lstStyle/>
          <a:p>
            <a:pPr lvl="0">
              <a:spcBef>
                <a:spcPts val="0"/>
              </a:spcBef>
              <a:buNone/>
            </a:pPr>
            <a:endParaRPr/>
          </a:p>
        </p:txBody>
      </p:sp>
      <p:sp>
        <p:nvSpPr>
          <p:cNvPr id="196" name="Shape 196"/>
          <p:cNvSpPr txBox="1">
            <a:spLocks noGrp="1"/>
          </p:cNvSpPr>
          <p:nvPr>
            <p:ph type="body" idx="1"/>
          </p:nvPr>
        </p:nvSpPr>
        <p:spPr>
          <a:xfrm>
            <a:off x="457200" y="1200150"/>
            <a:ext cx="8229600" cy="3408600"/>
          </a:xfrm>
          <a:prstGeom prst="rect">
            <a:avLst/>
          </a:prstGeom>
          <a:noFill/>
          <a:ln>
            <a:noFill/>
          </a:ln>
        </p:spPr>
        <p:txBody>
          <a:bodyPr wrap="square" lIns="91375" tIns="45675" rIns="91375" bIns="45675" anchor="t" anchorCtr="0">
            <a:noAutofit/>
          </a:bodyPr>
          <a:lstStyle/>
          <a:p>
            <a:pPr marL="457200" marR="0" lvl="0" indent="-431800" algn="l" rtl="0">
              <a:lnSpc>
                <a:spcPct val="115000"/>
              </a:lnSpc>
              <a:spcBef>
                <a:spcPts val="0"/>
              </a:spcBef>
              <a:spcAft>
                <a:spcPts val="0"/>
              </a:spcAft>
              <a:buSzPct val="100000"/>
            </a:pPr>
            <a:r>
              <a:rPr lang="en"/>
              <a:t>Why do we need an Opportunity Index? </a:t>
            </a:r>
          </a:p>
          <a:p>
            <a:pPr marL="457200" marR="0" lvl="0" indent="-431800" algn="l" rtl="0">
              <a:lnSpc>
                <a:spcPct val="115000"/>
              </a:lnSpc>
              <a:spcBef>
                <a:spcPts val="0"/>
              </a:spcBef>
              <a:spcAft>
                <a:spcPts val="0"/>
              </a:spcAft>
              <a:buSzPct val="100000"/>
            </a:pPr>
            <a:r>
              <a:rPr lang="en"/>
              <a:t>What is an Opportunity Index?</a:t>
            </a:r>
          </a:p>
          <a:p>
            <a:pPr marL="457200" marR="0" lvl="0" indent="-431800" algn="l" rtl="0">
              <a:lnSpc>
                <a:spcPct val="115000"/>
              </a:lnSpc>
              <a:spcBef>
                <a:spcPts val="0"/>
              </a:spcBef>
              <a:spcAft>
                <a:spcPts val="0"/>
              </a:spcAft>
              <a:buSzPct val="100000"/>
            </a:pPr>
            <a:r>
              <a:rPr lang="en"/>
              <a:t>How do we ensure the right messaging? </a:t>
            </a:r>
          </a:p>
          <a:p>
            <a:pPr marL="457200" marR="0" lvl="0" indent="-431800" algn="l" rtl="0">
              <a:lnSpc>
                <a:spcPct val="115000"/>
              </a:lnSpc>
              <a:spcBef>
                <a:spcPts val="0"/>
              </a:spcBef>
              <a:spcAft>
                <a:spcPts val="0"/>
              </a:spcAft>
              <a:buSzPct val="100000"/>
            </a:pPr>
            <a:r>
              <a:rPr lang="en"/>
              <a:t>Who have we engaged for input?</a:t>
            </a:r>
          </a:p>
          <a:p>
            <a:pPr marL="457200" marR="0" lvl="0" indent="-431800" algn="l" rtl="0">
              <a:lnSpc>
                <a:spcPct val="115000"/>
              </a:lnSpc>
              <a:spcBef>
                <a:spcPts val="0"/>
              </a:spcBef>
              <a:spcAft>
                <a:spcPts val="0"/>
              </a:spcAft>
              <a:buSzPct val="100000"/>
            </a:pPr>
            <a:r>
              <a:rPr lang="en"/>
              <a:t>How might the Index be applied? </a:t>
            </a:r>
          </a:p>
        </p:txBody>
      </p:sp>
      <p:sp>
        <p:nvSpPr>
          <p:cNvPr id="197" name="Shape 197"/>
          <p:cNvSpPr txBox="1">
            <a:spLocks noGrp="1"/>
          </p:cNvSpPr>
          <p:nvPr>
            <p:ph type="title"/>
          </p:nvPr>
        </p:nvSpPr>
        <p:spPr>
          <a:xfrm>
            <a:off x="253313" y="443482"/>
            <a:ext cx="8229600" cy="440100"/>
          </a:xfrm>
          <a:prstGeom prst="rect">
            <a:avLst/>
          </a:prstGeom>
          <a:noFill/>
          <a:ln>
            <a:noFill/>
          </a:ln>
        </p:spPr>
        <p:txBody>
          <a:bodyPr wrap="square" lIns="91375" tIns="45675" rIns="91375" bIns="45675" anchor="t" anchorCtr="0">
            <a:noAutofit/>
          </a:bodyPr>
          <a:lstStyle/>
          <a:p>
            <a:pPr marL="0" marR="0" lvl="0" indent="-38100" algn="l" rtl="0">
              <a:spcBef>
                <a:spcPts val="0"/>
              </a:spcBef>
              <a:spcAft>
                <a:spcPts val="0"/>
              </a:spcAft>
              <a:buClr>
                <a:srgbClr val="428BE3"/>
              </a:buClr>
              <a:buSzPct val="25000"/>
              <a:buFont typeface="Century Gothic"/>
              <a:buNone/>
            </a:pPr>
            <a:r>
              <a:rPr lang="en" sz="2400"/>
              <a:t>Contents</a:t>
            </a:r>
          </a:p>
        </p:txBody>
      </p:sp>
      <p:sp>
        <p:nvSpPr>
          <p:cNvPr id="198" name="Shape 198"/>
          <p:cNvSpPr txBox="1">
            <a:spLocks noGrp="1"/>
          </p:cNvSpPr>
          <p:nvPr>
            <p:ph type="sldNum" idx="12"/>
          </p:nvPr>
        </p:nvSpPr>
        <p:spPr>
          <a:xfrm>
            <a:off x="6553200" y="4767263"/>
            <a:ext cx="2133600" cy="273900"/>
          </a:xfrm>
          <a:prstGeom prst="rect">
            <a:avLst/>
          </a:prstGeom>
          <a:noFill/>
          <a:ln>
            <a:noFill/>
          </a:ln>
        </p:spPr>
        <p:txBody>
          <a:bodyPr wrap="square" lIns="91375" tIns="45675" rIns="91375" bIns="45675" anchor="ctr" anchorCtr="0">
            <a:noAutofit/>
          </a:bodyPr>
          <a:lstStyle/>
          <a:p>
            <a:pPr marL="0" marR="0" lvl="0" indent="-19050" algn="r" rtl="0">
              <a:spcBef>
                <a:spcPts val="0"/>
              </a:spcBef>
              <a:spcAft>
                <a:spcPts val="0"/>
              </a:spcAft>
              <a:buClr>
                <a:srgbClr val="898989"/>
              </a:buClr>
              <a:buSzPct val="25000"/>
              <a:buFont typeface="Calibri"/>
              <a:buNone/>
            </a:pPr>
            <a:fld id="{00000000-1234-1234-1234-123412341234}" type="slidenum">
              <a:rPr lang="en" sz="1200" b="0" i="0" u="none" strike="noStrike" cap="none">
                <a:solidFill>
                  <a:srgbClr val="898989"/>
                </a:solidFill>
                <a:latin typeface="Calibri"/>
                <a:ea typeface="Calibri"/>
                <a:cs typeface="Calibri"/>
                <a:sym typeface="Calibri"/>
              </a:rPr>
              <a:t>7</a:t>
            </a:fld>
            <a:endParaRPr lang="en" sz="1200" b="0" i="0" u="none" strike="noStrike" cap="none">
              <a:solidFill>
                <a:srgbClr val="898989"/>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p:nvPr/>
        </p:nvSpPr>
        <p:spPr>
          <a:xfrm>
            <a:off x="0" y="0"/>
            <a:ext cx="9167813" cy="354806"/>
          </a:xfrm>
          <a:prstGeom prst="rect">
            <a:avLst/>
          </a:prstGeom>
          <a:solidFill>
            <a:srgbClr val="FF6600"/>
          </a:solidFill>
          <a:ln>
            <a:noFill/>
          </a:ln>
        </p:spPr>
        <p:txBody>
          <a:bodyPr wrap="square" lIns="91375" tIns="45675" rIns="91375" bIns="45675" anchor="ctr" anchorCtr="0">
            <a:noAutofit/>
          </a:bodyPr>
          <a:lstStyle/>
          <a:p>
            <a:pPr marL="0" marR="0" lvl="0" indent="0" algn="ctr" rtl="0">
              <a:spcBef>
                <a:spcPts val="0"/>
              </a:spcBef>
              <a:spcAft>
                <a:spcPts val="0"/>
              </a:spcAft>
              <a:buSzPct val="25000"/>
              <a:buNone/>
            </a:pPr>
            <a:endParaRPr sz="1800">
              <a:solidFill>
                <a:schemeClr val="lt1"/>
              </a:solidFill>
              <a:latin typeface="Calibri"/>
              <a:ea typeface="Calibri"/>
              <a:cs typeface="Calibri"/>
              <a:sym typeface="Calibri"/>
            </a:endParaRPr>
          </a:p>
        </p:txBody>
      </p:sp>
      <p:sp>
        <p:nvSpPr>
          <p:cNvPr id="205" name="Shape 205"/>
          <p:cNvSpPr txBox="1"/>
          <p:nvPr/>
        </p:nvSpPr>
        <p:spPr>
          <a:xfrm>
            <a:off x="123825" y="44054"/>
            <a:ext cx="2759075" cy="253603"/>
          </a:xfrm>
          <a:prstGeom prst="rect">
            <a:avLst/>
          </a:prstGeom>
          <a:noFill/>
          <a:ln>
            <a:noFill/>
          </a:ln>
        </p:spPr>
        <p:txBody>
          <a:bodyPr wrap="square" lIns="91375" tIns="45675" rIns="91375" bIns="45675" anchor="t" anchorCtr="0">
            <a:noAutofit/>
          </a:bodyPr>
          <a:lstStyle/>
          <a:p>
            <a:pPr marL="0" marR="0" lvl="0" indent="0" algn="l" rtl="0">
              <a:spcBef>
                <a:spcPts val="0"/>
              </a:spcBef>
              <a:spcAft>
                <a:spcPts val="0"/>
              </a:spcAft>
              <a:buSzPct val="25000"/>
              <a:buNone/>
            </a:pPr>
            <a:r>
              <a:rPr lang="en" sz="1600">
                <a:solidFill>
                  <a:schemeClr val="lt1"/>
                </a:solidFill>
                <a:latin typeface="Century Gothic"/>
                <a:ea typeface="Century Gothic"/>
                <a:cs typeface="Century Gothic"/>
                <a:sym typeface="Century Gothic"/>
              </a:rPr>
              <a:t>BOSTON PUBLIC SCHOOLS</a:t>
            </a:r>
          </a:p>
        </p:txBody>
      </p:sp>
      <p:sp>
        <p:nvSpPr>
          <p:cNvPr id="206" name="Shape 206"/>
          <p:cNvSpPr txBox="1"/>
          <p:nvPr/>
        </p:nvSpPr>
        <p:spPr>
          <a:xfrm>
            <a:off x="320675" y="516731"/>
            <a:ext cx="8504238" cy="569119"/>
          </a:xfrm>
          <a:prstGeom prst="rect">
            <a:avLst/>
          </a:prstGeom>
          <a:noFill/>
          <a:ln>
            <a:noFill/>
          </a:ln>
        </p:spPr>
        <p:txBody>
          <a:bodyPr wrap="square" lIns="91375" tIns="45675" rIns="91375" bIns="45675" anchor="t" anchorCtr="0">
            <a:noAutofit/>
          </a:bodyPr>
          <a:lstStyle/>
          <a:p>
            <a:pPr marL="0" marR="0" lvl="0" indent="0" algn="l" rtl="0">
              <a:spcBef>
                <a:spcPts val="0"/>
              </a:spcBef>
              <a:spcAft>
                <a:spcPts val="0"/>
              </a:spcAft>
              <a:buSzPct val="25000"/>
              <a:buNone/>
            </a:pPr>
            <a:r>
              <a:rPr lang="en" sz="2400" b="1">
                <a:solidFill>
                  <a:srgbClr val="428BE3"/>
                </a:solidFill>
                <a:latin typeface="Century Gothic"/>
                <a:ea typeface="Century Gothic"/>
                <a:cs typeface="Century Gothic"/>
                <a:sym typeface="Century Gothic"/>
              </a:rPr>
              <a:t>The Opportunity Index would measure variables </a:t>
            </a:r>
            <a:r>
              <a:rPr lang="en" sz="2400" b="1" i="1">
                <a:solidFill>
                  <a:srgbClr val="428BE3"/>
                </a:solidFill>
                <a:latin typeface="Century Gothic"/>
                <a:ea typeface="Century Gothic"/>
                <a:cs typeface="Century Gothic"/>
                <a:sym typeface="Century Gothic"/>
              </a:rPr>
              <a:t>outside</a:t>
            </a:r>
            <a:r>
              <a:rPr lang="en" sz="2400" b="1">
                <a:solidFill>
                  <a:srgbClr val="428BE3"/>
                </a:solidFill>
                <a:latin typeface="Century Gothic"/>
                <a:ea typeface="Century Gothic"/>
                <a:cs typeface="Century Gothic"/>
                <a:sym typeface="Century Gothic"/>
              </a:rPr>
              <a:t> of a school’s control that impact student learning </a:t>
            </a:r>
          </a:p>
        </p:txBody>
      </p:sp>
      <p:sp>
        <p:nvSpPr>
          <p:cNvPr id="207" name="Shape 207"/>
          <p:cNvSpPr txBox="1">
            <a:spLocks noGrp="1"/>
          </p:cNvSpPr>
          <p:nvPr>
            <p:ph type="sldNum" idx="12"/>
          </p:nvPr>
        </p:nvSpPr>
        <p:spPr>
          <a:xfrm>
            <a:off x="6553200" y="4767263"/>
            <a:ext cx="2133600" cy="273844"/>
          </a:xfrm>
          <a:prstGeom prst="rect">
            <a:avLst/>
          </a:prstGeom>
          <a:noFill/>
          <a:ln>
            <a:noFill/>
          </a:ln>
        </p:spPr>
        <p:txBody>
          <a:bodyPr wrap="square" lIns="91375" tIns="45675" rIns="91375" bIns="45675" anchor="ctr" anchorCtr="0">
            <a:noAutofit/>
          </a:bodyPr>
          <a:lstStyle/>
          <a:p>
            <a:pPr marL="0" marR="0" lvl="0" indent="0" algn="r" rtl="0">
              <a:spcBef>
                <a:spcPts val="0"/>
              </a:spcBef>
              <a:spcAft>
                <a:spcPts val="0"/>
              </a:spcAft>
              <a:buSzPct val="25000"/>
              <a:buNone/>
            </a:pPr>
            <a:fld id="{00000000-1234-1234-1234-123412341234}" type="slidenum">
              <a:rPr lang="en" sz="1200">
                <a:solidFill>
                  <a:srgbClr val="898989"/>
                </a:solidFill>
                <a:latin typeface="Calibri"/>
                <a:ea typeface="Calibri"/>
                <a:cs typeface="Calibri"/>
                <a:sym typeface="Calibri"/>
              </a:rPr>
              <a:t>8</a:t>
            </a:fld>
            <a:endParaRPr lang="en" sz="1200">
              <a:solidFill>
                <a:srgbClr val="898989"/>
              </a:solidFill>
              <a:latin typeface="Calibri"/>
              <a:ea typeface="Calibri"/>
              <a:cs typeface="Calibri"/>
              <a:sym typeface="Calibri"/>
            </a:endParaRPr>
          </a:p>
        </p:txBody>
      </p:sp>
      <p:sp>
        <p:nvSpPr>
          <p:cNvPr id="208" name="Shape 208"/>
          <p:cNvSpPr/>
          <p:nvPr/>
        </p:nvSpPr>
        <p:spPr>
          <a:xfrm>
            <a:off x="519162" y="1483573"/>
            <a:ext cx="4384347" cy="871007"/>
          </a:xfrm>
          <a:prstGeom prst="rect">
            <a:avLst/>
          </a:prstGeom>
          <a:solidFill>
            <a:schemeClr val="accent1"/>
          </a:solidFill>
          <a:ln>
            <a:noFill/>
          </a:ln>
          <a:effectLst>
            <a:outerShdw blurRad="40000"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spcAft>
                <a:spcPts val="0"/>
              </a:spcAft>
              <a:buSzPct val="25000"/>
              <a:buNone/>
            </a:pPr>
            <a:r>
              <a:rPr lang="en" sz="1600" b="1">
                <a:solidFill>
                  <a:schemeClr val="lt1"/>
                </a:solidFill>
                <a:latin typeface="Calibri"/>
                <a:ea typeface="Calibri"/>
                <a:cs typeface="Calibri"/>
                <a:sym typeface="Calibri"/>
              </a:rPr>
              <a:t>Neighborhood Factors</a:t>
            </a:r>
          </a:p>
          <a:p>
            <a:pPr marL="0" marR="0" lvl="0" indent="0" algn="ctr" rtl="0">
              <a:spcBef>
                <a:spcPts val="0"/>
              </a:spcBef>
              <a:spcAft>
                <a:spcPts val="0"/>
              </a:spcAft>
              <a:buSzPct val="25000"/>
              <a:buNone/>
            </a:pPr>
            <a:r>
              <a:rPr lang="en" sz="1400" i="1">
                <a:solidFill>
                  <a:schemeClr val="lt1"/>
                </a:solidFill>
                <a:latin typeface="Calibri"/>
                <a:ea typeface="Calibri"/>
                <a:cs typeface="Calibri"/>
                <a:sym typeface="Calibri"/>
              </a:rPr>
              <a:t>The collection of community and environmental factors that impact student learning </a:t>
            </a:r>
          </a:p>
        </p:txBody>
      </p:sp>
      <p:sp>
        <p:nvSpPr>
          <p:cNvPr id="209" name="Shape 209"/>
          <p:cNvSpPr/>
          <p:nvPr/>
        </p:nvSpPr>
        <p:spPr>
          <a:xfrm>
            <a:off x="519162" y="2619989"/>
            <a:ext cx="4384347" cy="871007"/>
          </a:xfrm>
          <a:prstGeom prst="rect">
            <a:avLst/>
          </a:prstGeom>
          <a:solidFill>
            <a:schemeClr val="accent1"/>
          </a:solidFill>
          <a:ln>
            <a:noFill/>
          </a:ln>
          <a:effectLst>
            <a:outerShdw blurRad="40000"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spcAft>
                <a:spcPts val="0"/>
              </a:spcAft>
              <a:buSzPct val="25000"/>
              <a:buNone/>
            </a:pPr>
            <a:r>
              <a:rPr lang="en" sz="1600" b="1">
                <a:solidFill>
                  <a:schemeClr val="lt1"/>
                </a:solidFill>
                <a:latin typeface="Calibri"/>
                <a:ea typeface="Calibri"/>
                <a:cs typeface="Calibri"/>
                <a:sym typeface="Calibri"/>
              </a:rPr>
              <a:t>Student Specific Instructional Needs</a:t>
            </a:r>
          </a:p>
          <a:p>
            <a:pPr marL="0" marR="0" lvl="0" indent="0" algn="ctr" rtl="0">
              <a:spcBef>
                <a:spcPts val="0"/>
              </a:spcBef>
              <a:spcAft>
                <a:spcPts val="0"/>
              </a:spcAft>
              <a:buSzPct val="25000"/>
              <a:buNone/>
            </a:pPr>
            <a:r>
              <a:rPr lang="en" sz="1400" i="1">
                <a:solidFill>
                  <a:schemeClr val="lt1"/>
                </a:solidFill>
                <a:latin typeface="Calibri"/>
                <a:ea typeface="Calibri"/>
                <a:cs typeface="Calibri"/>
                <a:sym typeface="Calibri"/>
              </a:rPr>
              <a:t>Academic needs, such as Special Education or English Language Learner status</a:t>
            </a:r>
          </a:p>
        </p:txBody>
      </p:sp>
      <p:sp>
        <p:nvSpPr>
          <p:cNvPr id="210" name="Shape 210"/>
          <p:cNvSpPr/>
          <p:nvPr/>
        </p:nvSpPr>
        <p:spPr>
          <a:xfrm>
            <a:off x="519162" y="3756406"/>
            <a:ext cx="4384347" cy="871007"/>
          </a:xfrm>
          <a:prstGeom prst="rect">
            <a:avLst/>
          </a:prstGeom>
          <a:solidFill>
            <a:schemeClr val="accent1"/>
          </a:solidFill>
          <a:ln>
            <a:noFill/>
          </a:ln>
          <a:effectLst>
            <a:outerShdw blurRad="40000"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spcAft>
                <a:spcPts val="0"/>
              </a:spcAft>
              <a:buSzPct val="25000"/>
              <a:buNone/>
            </a:pPr>
            <a:r>
              <a:rPr lang="en" sz="1600" b="1">
                <a:solidFill>
                  <a:schemeClr val="lt1"/>
                </a:solidFill>
                <a:latin typeface="Calibri"/>
                <a:ea typeface="Calibri"/>
                <a:cs typeface="Calibri"/>
                <a:sym typeface="Calibri"/>
              </a:rPr>
              <a:t>Other Student and Family Information </a:t>
            </a:r>
          </a:p>
          <a:p>
            <a:pPr marL="0" marR="0" lvl="0" indent="0" algn="ctr" rtl="0">
              <a:spcBef>
                <a:spcPts val="0"/>
              </a:spcBef>
              <a:spcAft>
                <a:spcPts val="0"/>
              </a:spcAft>
              <a:buSzPct val="25000"/>
              <a:buNone/>
            </a:pPr>
            <a:r>
              <a:rPr lang="en" sz="1400" i="1">
                <a:solidFill>
                  <a:schemeClr val="lt1"/>
                </a:solidFill>
                <a:latin typeface="Calibri"/>
                <a:ea typeface="Calibri"/>
                <a:cs typeface="Calibri"/>
                <a:sym typeface="Calibri"/>
              </a:rPr>
              <a:t>Individual student and family factors, such as poverty and previous academic outcomes</a:t>
            </a:r>
          </a:p>
        </p:txBody>
      </p:sp>
      <p:sp>
        <p:nvSpPr>
          <p:cNvPr id="211" name="Shape 211"/>
          <p:cNvSpPr/>
          <p:nvPr/>
        </p:nvSpPr>
        <p:spPr>
          <a:xfrm>
            <a:off x="296004" y="1340388"/>
            <a:ext cx="365700" cy="274200"/>
          </a:xfrm>
          <a:prstGeom prst="ellipse">
            <a:avLst/>
          </a:prstGeom>
          <a:solidFill>
            <a:schemeClr val="accent2"/>
          </a:solidFill>
          <a:ln>
            <a:noFill/>
          </a:ln>
          <a:effectLst>
            <a:outerShdw blurRad="40000"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spcAft>
                <a:spcPts val="0"/>
              </a:spcAft>
              <a:buSzPct val="25000"/>
              <a:buNone/>
            </a:pPr>
            <a:r>
              <a:rPr lang="en" sz="1800">
                <a:solidFill>
                  <a:schemeClr val="lt1"/>
                </a:solidFill>
                <a:latin typeface="Calibri"/>
                <a:ea typeface="Calibri"/>
                <a:cs typeface="Calibri"/>
                <a:sym typeface="Calibri"/>
              </a:rPr>
              <a:t>1</a:t>
            </a:r>
          </a:p>
        </p:txBody>
      </p:sp>
      <p:sp>
        <p:nvSpPr>
          <p:cNvPr id="212" name="Shape 212"/>
          <p:cNvSpPr/>
          <p:nvPr/>
        </p:nvSpPr>
        <p:spPr>
          <a:xfrm>
            <a:off x="296004" y="2484762"/>
            <a:ext cx="365700" cy="274200"/>
          </a:xfrm>
          <a:prstGeom prst="ellipse">
            <a:avLst/>
          </a:prstGeom>
          <a:solidFill>
            <a:schemeClr val="accent2"/>
          </a:solidFill>
          <a:ln>
            <a:noFill/>
          </a:ln>
          <a:effectLst>
            <a:outerShdw blurRad="40000"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spcAft>
                <a:spcPts val="0"/>
              </a:spcAft>
              <a:buSzPct val="25000"/>
              <a:buNone/>
            </a:pPr>
            <a:r>
              <a:rPr lang="en" sz="1800">
                <a:solidFill>
                  <a:schemeClr val="lt1"/>
                </a:solidFill>
                <a:latin typeface="Calibri"/>
                <a:ea typeface="Calibri"/>
                <a:cs typeface="Calibri"/>
                <a:sym typeface="Calibri"/>
              </a:rPr>
              <a:t>2</a:t>
            </a:r>
          </a:p>
        </p:txBody>
      </p:sp>
      <p:sp>
        <p:nvSpPr>
          <p:cNvPr id="213" name="Shape 213"/>
          <p:cNvSpPr/>
          <p:nvPr/>
        </p:nvSpPr>
        <p:spPr>
          <a:xfrm>
            <a:off x="296004" y="3616435"/>
            <a:ext cx="365700" cy="274200"/>
          </a:xfrm>
          <a:prstGeom prst="ellipse">
            <a:avLst/>
          </a:prstGeom>
          <a:solidFill>
            <a:schemeClr val="accent2"/>
          </a:solidFill>
          <a:ln>
            <a:noFill/>
          </a:ln>
          <a:effectLst>
            <a:outerShdw blurRad="40000"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spcAft>
                <a:spcPts val="0"/>
              </a:spcAft>
              <a:buSzPct val="25000"/>
              <a:buNone/>
            </a:pPr>
            <a:r>
              <a:rPr lang="en" sz="1800">
                <a:solidFill>
                  <a:schemeClr val="lt1"/>
                </a:solidFill>
                <a:latin typeface="Calibri"/>
                <a:ea typeface="Calibri"/>
                <a:cs typeface="Calibri"/>
                <a:sym typeface="Calibri"/>
              </a:rPr>
              <a:t>3</a:t>
            </a:r>
          </a:p>
        </p:txBody>
      </p:sp>
      <p:pic>
        <p:nvPicPr>
          <p:cNvPr id="214" name="Shape 214"/>
          <p:cNvPicPr preferRelativeResize="0"/>
          <p:nvPr/>
        </p:nvPicPr>
        <p:blipFill>
          <a:blip r:embed="rId3">
            <a:alphaModFix/>
          </a:blip>
          <a:stretch>
            <a:fillRect/>
          </a:stretch>
        </p:blipFill>
        <p:spPr>
          <a:xfrm>
            <a:off x="5082934" y="1367200"/>
            <a:ext cx="3080018" cy="337661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p:nvPr/>
        </p:nvSpPr>
        <p:spPr>
          <a:xfrm>
            <a:off x="0" y="0"/>
            <a:ext cx="9167813" cy="354806"/>
          </a:xfrm>
          <a:prstGeom prst="rect">
            <a:avLst/>
          </a:prstGeom>
          <a:solidFill>
            <a:srgbClr val="FF6600"/>
          </a:solidFill>
          <a:ln>
            <a:noFill/>
          </a:ln>
        </p:spPr>
        <p:txBody>
          <a:bodyPr wrap="square" lIns="91375" tIns="45675" rIns="91375" bIns="45675" anchor="ctr" anchorCtr="0">
            <a:noAutofit/>
          </a:bodyPr>
          <a:lstStyle/>
          <a:p>
            <a:pPr marL="0" marR="0" lvl="0" indent="0" algn="ctr" rtl="0">
              <a:spcBef>
                <a:spcPts val="0"/>
              </a:spcBef>
              <a:spcAft>
                <a:spcPts val="0"/>
              </a:spcAft>
              <a:buSzPct val="25000"/>
              <a:buNone/>
            </a:pPr>
            <a:endParaRPr sz="1800">
              <a:solidFill>
                <a:schemeClr val="lt1"/>
              </a:solidFill>
              <a:latin typeface="Calibri"/>
              <a:ea typeface="Calibri"/>
              <a:cs typeface="Calibri"/>
              <a:sym typeface="Calibri"/>
            </a:endParaRPr>
          </a:p>
        </p:txBody>
      </p:sp>
      <p:sp>
        <p:nvSpPr>
          <p:cNvPr id="221" name="Shape 221"/>
          <p:cNvSpPr txBox="1"/>
          <p:nvPr/>
        </p:nvSpPr>
        <p:spPr>
          <a:xfrm>
            <a:off x="123825" y="44054"/>
            <a:ext cx="2759075" cy="253603"/>
          </a:xfrm>
          <a:prstGeom prst="rect">
            <a:avLst/>
          </a:prstGeom>
          <a:noFill/>
          <a:ln>
            <a:noFill/>
          </a:ln>
        </p:spPr>
        <p:txBody>
          <a:bodyPr wrap="square" lIns="91375" tIns="45675" rIns="91375" bIns="45675" anchor="t" anchorCtr="0">
            <a:noAutofit/>
          </a:bodyPr>
          <a:lstStyle/>
          <a:p>
            <a:pPr marL="0" marR="0" lvl="0" indent="0" algn="l" rtl="0">
              <a:spcBef>
                <a:spcPts val="0"/>
              </a:spcBef>
              <a:spcAft>
                <a:spcPts val="0"/>
              </a:spcAft>
              <a:buSzPct val="25000"/>
              <a:buNone/>
            </a:pPr>
            <a:r>
              <a:rPr lang="en" sz="1600">
                <a:solidFill>
                  <a:schemeClr val="lt1"/>
                </a:solidFill>
                <a:latin typeface="Century Gothic"/>
                <a:ea typeface="Century Gothic"/>
                <a:cs typeface="Century Gothic"/>
                <a:sym typeface="Century Gothic"/>
              </a:rPr>
              <a:t>BOSTON PUBLIC SCHOOLS</a:t>
            </a:r>
          </a:p>
        </p:txBody>
      </p:sp>
      <p:sp>
        <p:nvSpPr>
          <p:cNvPr id="222" name="Shape 222"/>
          <p:cNvSpPr txBox="1">
            <a:spLocks noGrp="1"/>
          </p:cNvSpPr>
          <p:nvPr>
            <p:ph type="sldNum" idx="12"/>
          </p:nvPr>
        </p:nvSpPr>
        <p:spPr>
          <a:xfrm>
            <a:off x="6553200" y="4767263"/>
            <a:ext cx="2133600" cy="273844"/>
          </a:xfrm>
          <a:prstGeom prst="rect">
            <a:avLst/>
          </a:prstGeom>
          <a:noFill/>
          <a:ln>
            <a:noFill/>
          </a:ln>
        </p:spPr>
        <p:txBody>
          <a:bodyPr wrap="square" lIns="91375" tIns="45675" rIns="91375" bIns="45675" anchor="ctr" anchorCtr="0">
            <a:noAutofit/>
          </a:bodyPr>
          <a:lstStyle/>
          <a:p>
            <a:pPr marL="0" marR="0" lvl="0" indent="0" algn="r" rtl="0">
              <a:spcBef>
                <a:spcPts val="0"/>
              </a:spcBef>
              <a:spcAft>
                <a:spcPts val="0"/>
              </a:spcAft>
              <a:buSzPct val="25000"/>
              <a:buNone/>
            </a:pPr>
            <a:fld id="{00000000-1234-1234-1234-123412341234}" type="slidenum">
              <a:rPr lang="en" sz="1200">
                <a:solidFill>
                  <a:srgbClr val="898989"/>
                </a:solidFill>
                <a:latin typeface="Calibri"/>
                <a:ea typeface="Calibri"/>
                <a:cs typeface="Calibri"/>
                <a:sym typeface="Calibri"/>
              </a:rPr>
              <a:t>9</a:t>
            </a:fld>
            <a:endParaRPr lang="en" sz="1200">
              <a:solidFill>
                <a:srgbClr val="898989"/>
              </a:solidFill>
              <a:latin typeface="Calibri"/>
              <a:ea typeface="Calibri"/>
              <a:cs typeface="Calibri"/>
              <a:sym typeface="Calibri"/>
            </a:endParaRPr>
          </a:p>
        </p:txBody>
      </p:sp>
      <p:sp>
        <p:nvSpPr>
          <p:cNvPr id="223" name="Shape 223"/>
          <p:cNvSpPr txBox="1"/>
          <p:nvPr/>
        </p:nvSpPr>
        <p:spPr>
          <a:xfrm>
            <a:off x="331787" y="443272"/>
            <a:ext cx="8504238" cy="569119"/>
          </a:xfrm>
          <a:prstGeom prst="rect">
            <a:avLst/>
          </a:prstGeom>
          <a:noFill/>
          <a:ln>
            <a:noFill/>
          </a:ln>
        </p:spPr>
        <p:txBody>
          <a:bodyPr wrap="square" lIns="91375" tIns="45675" rIns="91375" bIns="45675" anchor="ctr" anchorCtr="0">
            <a:noAutofit/>
          </a:bodyPr>
          <a:lstStyle/>
          <a:p>
            <a:pPr marL="0" marR="0" lvl="0" indent="0" algn="l" rtl="0">
              <a:spcBef>
                <a:spcPts val="0"/>
              </a:spcBef>
              <a:spcAft>
                <a:spcPts val="0"/>
              </a:spcAft>
              <a:buSzPct val="25000"/>
              <a:buNone/>
            </a:pPr>
            <a:r>
              <a:rPr lang="en" sz="2600" b="1">
                <a:solidFill>
                  <a:srgbClr val="428BE3"/>
                </a:solidFill>
                <a:latin typeface="Century Gothic"/>
                <a:ea typeface="Century Gothic"/>
                <a:cs typeface="Century Gothic"/>
                <a:sym typeface="Century Gothic"/>
              </a:rPr>
              <a:t>Developing the Opportunity Index: The Process</a:t>
            </a:r>
          </a:p>
        </p:txBody>
      </p:sp>
      <p:sp>
        <p:nvSpPr>
          <p:cNvPr id="224" name="Shape 224"/>
          <p:cNvSpPr/>
          <p:nvPr/>
        </p:nvSpPr>
        <p:spPr>
          <a:xfrm>
            <a:off x="622954" y="1076221"/>
            <a:ext cx="7869293" cy="3711785"/>
          </a:xfrm>
          <a:prstGeom prst="rect">
            <a:avLst/>
          </a:prstGeom>
          <a:noFill/>
          <a:ln>
            <a:noFill/>
          </a:ln>
        </p:spPr>
        <p:txBody>
          <a:bodyPr wrap="square" lIns="91425" tIns="45700" rIns="91425" bIns="45700" anchor="t" anchorCtr="0">
            <a:noAutofit/>
          </a:bodyPr>
          <a:lstStyle/>
          <a:p>
            <a:pPr marL="342900" marR="0" lvl="0" indent="-374650" algn="l" rtl="0">
              <a:spcBef>
                <a:spcPts val="0"/>
              </a:spcBef>
              <a:spcAft>
                <a:spcPts val="0"/>
              </a:spcAft>
              <a:buClr>
                <a:srgbClr val="222222"/>
              </a:buClr>
              <a:buSzPct val="100000"/>
              <a:buFont typeface="Calibri"/>
              <a:buChar char="●"/>
            </a:pPr>
            <a:r>
              <a:rPr lang="en" sz="1700" b="1">
                <a:solidFill>
                  <a:srgbClr val="FF9900"/>
                </a:solidFill>
                <a:latin typeface="Calibri"/>
                <a:ea typeface="Calibri"/>
                <a:cs typeface="Calibri"/>
                <a:sym typeface="Calibri"/>
              </a:rPr>
              <a:t>Last year, we began exploring possible ways to better measure student need</a:t>
            </a:r>
            <a:r>
              <a:rPr lang="en" sz="1700">
                <a:solidFill>
                  <a:srgbClr val="222222"/>
                </a:solidFill>
                <a:latin typeface="Calibri"/>
                <a:ea typeface="Calibri"/>
                <a:cs typeface="Calibri"/>
                <a:sym typeface="Calibri"/>
              </a:rPr>
              <a:t>; our internal team drafted a preliminary Opportunity Index to understand how a tool like this might be calculated to more accurately identify schools in need of additional resources and supports to close opportunity and achievement gaps </a:t>
            </a:r>
            <a:br>
              <a:rPr lang="en" sz="1700">
                <a:solidFill>
                  <a:srgbClr val="222222"/>
                </a:solidFill>
                <a:latin typeface="Calibri"/>
                <a:ea typeface="Calibri"/>
                <a:cs typeface="Calibri"/>
                <a:sym typeface="Calibri"/>
              </a:rPr>
            </a:br>
            <a:endParaRPr lang="en" sz="1700">
              <a:solidFill>
                <a:srgbClr val="222222"/>
              </a:solidFill>
              <a:latin typeface="Calibri"/>
              <a:ea typeface="Calibri"/>
              <a:cs typeface="Calibri"/>
              <a:sym typeface="Calibri"/>
            </a:endParaRPr>
          </a:p>
          <a:p>
            <a:pPr marL="342900" marR="0" lvl="0" indent="-374650" algn="l" rtl="0">
              <a:spcBef>
                <a:spcPts val="0"/>
              </a:spcBef>
              <a:spcAft>
                <a:spcPts val="0"/>
              </a:spcAft>
              <a:buClr>
                <a:srgbClr val="222222"/>
              </a:buClr>
              <a:buSzPct val="100000"/>
              <a:buFont typeface="Calibri"/>
              <a:buChar char="●"/>
            </a:pPr>
            <a:r>
              <a:rPr lang="en" sz="1700">
                <a:solidFill>
                  <a:srgbClr val="222222"/>
                </a:solidFill>
                <a:latin typeface="Calibri"/>
                <a:ea typeface="Calibri"/>
                <a:cs typeface="Calibri"/>
                <a:sym typeface="Calibri"/>
              </a:rPr>
              <a:t>Over the last few months, </a:t>
            </a:r>
            <a:r>
              <a:rPr lang="en" sz="1700" b="1">
                <a:solidFill>
                  <a:srgbClr val="FF9900"/>
                </a:solidFill>
                <a:latin typeface="Calibri"/>
                <a:ea typeface="Calibri"/>
                <a:cs typeface="Calibri"/>
                <a:sym typeface="Calibri"/>
              </a:rPr>
              <a:t>a cross-functional BPS team worked with a locally focused research organization</a:t>
            </a:r>
            <a:r>
              <a:rPr lang="en" sz="1700">
                <a:solidFill>
                  <a:srgbClr val="222222"/>
                </a:solidFill>
                <a:latin typeface="Calibri"/>
                <a:ea typeface="Calibri"/>
                <a:cs typeface="Calibri"/>
                <a:sym typeface="Calibri"/>
              </a:rPr>
              <a:t>, the </a:t>
            </a:r>
            <a:r>
              <a:rPr lang="en" sz="1700" u="sng">
                <a:solidFill>
                  <a:schemeClr val="hlink"/>
                </a:solidFill>
                <a:latin typeface="Calibri"/>
                <a:ea typeface="Calibri"/>
                <a:cs typeface="Calibri"/>
                <a:sym typeface="Calibri"/>
                <a:hlinkClick r:id="rId3"/>
              </a:rPr>
              <a:t>Boston Area Research Initiative (BARI)</a:t>
            </a:r>
            <a:r>
              <a:rPr lang="en" sz="1700">
                <a:solidFill>
                  <a:srgbClr val="222222"/>
                </a:solidFill>
                <a:latin typeface="Calibri"/>
                <a:ea typeface="Calibri"/>
                <a:cs typeface="Calibri"/>
                <a:sym typeface="Calibri"/>
              </a:rPr>
              <a:t>, to build and improve upon the original concept, making it more nuanced and ensuring a high correlation with student achievement </a:t>
            </a:r>
            <a:br>
              <a:rPr lang="en" sz="1700">
                <a:solidFill>
                  <a:srgbClr val="222222"/>
                </a:solidFill>
                <a:latin typeface="Calibri"/>
                <a:ea typeface="Calibri"/>
                <a:cs typeface="Calibri"/>
                <a:sym typeface="Calibri"/>
              </a:rPr>
            </a:br>
            <a:endParaRPr lang="en" sz="1700">
              <a:solidFill>
                <a:srgbClr val="222222"/>
              </a:solidFill>
              <a:latin typeface="Calibri"/>
              <a:ea typeface="Calibri"/>
              <a:cs typeface="Calibri"/>
              <a:sym typeface="Calibri"/>
            </a:endParaRPr>
          </a:p>
          <a:p>
            <a:pPr marL="342900" marR="0" lvl="0" indent="-374650" algn="l" rtl="0">
              <a:spcBef>
                <a:spcPts val="0"/>
              </a:spcBef>
              <a:spcAft>
                <a:spcPts val="0"/>
              </a:spcAft>
              <a:buClr>
                <a:srgbClr val="222222"/>
              </a:buClr>
              <a:buSzPct val="100000"/>
              <a:buFont typeface="Calibri"/>
              <a:buChar char="●"/>
            </a:pPr>
            <a:r>
              <a:rPr lang="en" sz="1700">
                <a:solidFill>
                  <a:srgbClr val="222222"/>
                </a:solidFill>
                <a:latin typeface="Calibri"/>
                <a:ea typeface="Calibri"/>
                <a:cs typeface="Calibri"/>
                <a:sym typeface="Calibri"/>
              </a:rPr>
              <a:t>The BARI team conducted </a:t>
            </a:r>
            <a:r>
              <a:rPr lang="en" sz="1700" b="1">
                <a:solidFill>
                  <a:srgbClr val="FF9900"/>
                </a:solidFill>
                <a:latin typeface="Calibri"/>
                <a:ea typeface="Calibri"/>
                <a:cs typeface="Calibri"/>
                <a:sym typeface="Calibri"/>
              </a:rPr>
              <a:t>multilevel regression analysis</a:t>
            </a:r>
            <a:r>
              <a:rPr lang="en" sz="1700">
                <a:solidFill>
                  <a:srgbClr val="222222"/>
                </a:solidFill>
                <a:latin typeface="Calibri"/>
                <a:ea typeface="Calibri"/>
                <a:cs typeface="Calibri"/>
                <a:sym typeface="Calibri"/>
              </a:rPr>
              <a:t> on a number of neighborhood indicators and honed the list to five that are statistically significant to predict  student achievement </a:t>
            </a:r>
          </a:p>
          <a:p>
            <a:pPr marL="342900" marR="0" lvl="0" indent="-342900" algn="l" rtl="0">
              <a:spcBef>
                <a:spcPts val="0"/>
              </a:spcBef>
              <a:spcAft>
                <a:spcPts val="0"/>
              </a:spcAft>
              <a:buClr>
                <a:schemeClr val="dk1"/>
              </a:buClr>
              <a:buSzPct val="109090"/>
              <a:buFont typeface="Arial"/>
              <a:buNone/>
            </a:pPr>
            <a:endParaRPr sz="1100">
              <a:solidFill>
                <a:srgbClr val="222222"/>
              </a:solidFill>
              <a:latin typeface="Century Gothic"/>
              <a:ea typeface="Century Gothic"/>
              <a:cs typeface="Century Gothic"/>
              <a:sym typeface="Century Gothic"/>
            </a:endParaRPr>
          </a:p>
          <a:p>
            <a:pPr marL="342900" marR="0" lvl="0" indent="-342900" algn="l" rtl="0">
              <a:spcBef>
                <a:spcPts val="0"/>
              </a:spcBef>
              <a:spcAft>
                <a:spcPts val="0"/>
              </a:spcAft>
              <a:buClr>
                <a:schemeClr val="dk1"/>
              </a:buClr>
              <a:buSzPct val="109090"/>
              <a:buFont typeface="Arial"/>
              <a:buNone/>
            </a:pPr>
            <a:endParaRPr sz="1100">
              <a:solidFill>
                <a:srgbClr val="222222"/>
              </a:solidFill>
              <a:latin typeface="Century Gothic"/>
              <a:ea typeface="Century Gothic"/>
              <a:cs typeface="Century Gothic"/>
              <a:sym typeface="Century Gothic"/>
            </a:endParaRPr>
          </a:p>
          <a:p>
            <a:pPr marL="342900" marR="0" lvl="0" indent="-342900" algn="l" rtl="0">
              <a:spcBef>
                <a:spcPts val="0"/>
              </a:spcBef>
              <a:spcAft>
                <a:spcPts val="0"/>
              </a:spcAft>
              <a:buClr>
                <a:schemeClr val="dk1"/>
              </a:buClr>
              <a:buSzPct val="109090"/>
              <a:buFont typeface="Arial"/>
              <a:buNone/>
            </a:pPr>
            <a:endParaRPr sz="1100">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SzPct val="25000"/>
              <a:buNone/>
            </a:pPr>
            <a:r>
              <a:rPr lang="en" sz="1100">
                <a:solidFill>
                  <a:srgbClr val="222222"/>
                </a:solidFill>
                <a:latin typeface="Century Gothic"/>
                <a:ea typeface="Century Gothic"/>
                <a:cs typeface="Century Gothic"/>
                <a:sym typeface="Century Gothic"/>
              </a:rPr>
              <a:t> </a:t>
            </a:r>
            <a:r>
              <a:rPr lang="en" sz="1100">
                <a:solidFill>
                  <a:srgbClr val="000000"/>
                </a:solidFill>
                <a:latin typeface="Century Gothic"/>
                <a:ea typeface="Century Gothic"/>
                <a:cs typeface="Century Gothic"/>
                <a:sym typeface="Century Gothic"/>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verview of Student Assignment Outcom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2056</Words>
  <Application>Microsoft Office PowerPoint</Application>
  <PresentationFormat>On-screen Show (16:9)</PresentationFormat>
  <Paragraphs>258</Paragraphs>
  <Slides>26</Slides>
  <Notes>26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Century Gothic</vt:lpstr>
      <vt:lpstr>Georgia</vt:lpstr>
      <vt:lpstr>Simple Light</vt:lpstr>
      <vt:lpstr>Overview of Student Assignment Outcomes</vt:lpstr>
      <vt:lpstr> Opportunity Index Update</vt:lpstr>
      <vt:lpstr>School Committee 11/1/17 Opportunity Index Presentation Recap</vt:lpstr>
      <vt:lpstr>Contents</vt:lpstr>
      <vt:lpstr>The Purpose of the Opportunity Index</vt:lpstr>
      <vt:lpstr>Targeted Universalism </vt:lpstr>
      <vt:lpstr>Why do this? Our current tools follow national standards, but are relatively blunt in measuring student need</vt:lpstr>
      <vt:lpstr>Contents</vt:lpstr>
      <vt:lpstr>PowerPoint Presentation</vt:lpstr>
      <vt:lpstr>PowerPoint Presentation</vt:lpstr>
      <vt:lpstr>What the Index is and how it is calculated</vt:lpstr>
      <vt:lpstr>How the Opportunity Index would vary based on student grade level and application</vt:lpstr>
      <vt:lpstr>Technical Detail: Draft Index Components</vt:lpstr>
      <vt:lpstr>Neighborhood weight; 5 categories &amp; 10 indicators</vt:lpstr>
      <vt:lpstr>Evaluating the Index</vt:lpstr>
      <vt:lpstr>Contents</vt:lpstr>
      <vt:lpstr>The Opportunity Index is about addressing need, not labeling need</vt:lpstr>
      <vt:lpstr>What can the Index tell us about Boston Neighborhoods? </vt:lpstr>
      <vt:lpstr>Contents</vt:lpstr>
      <vt:lpstr>How we have engaged the community for input </vt:lpstr>
      <vt:lpstr>Student Feedback</vt:lpstr>
      <vt:lpstr>School Leader Feedback</vt:lpstr>
      <vt:lpstr>Family Feedback</vt:lpstr>
      <vt:lpstr>Contents</vt:lpstr>
      <vt:lpstr>Initial Application: School Partnership Funds</vt:lpstr>
      <vt:lpstr>Potential Other Applications of the Index We will start small, listen, evaluate, and gradually grow the use of the Index </vt:lpstr>
      <vt:lpstr>DRAFT: Opportunity Index Policy Statement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Opportunity Index Update</dc:title>
  <dc:creator>Giampietro, Erika</dc:creator>
  <cp:lastModifiedBy>Giampietro, Erika</cp:lastModifiedBy>
  <cp:revision>1</cp:revision>
  <dcterms:modified xsi:type="dcterms:W3CDTF">2017-11-26T02:05:08Z</dcterms:modified>
</cp:coreProperties>
</file>